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2" r:id="rId1"/>
    <p:sldMasterId id="2147483693" r:id="rId2"/>
    <p:sldMasterId id="2147483694" r:id="rId3"/>
  </p:sldMasterIdLst>
  <p:notesMasterIdLst>
    <p:notesMasterId r:id="rId21"/>
  </p:notesMasterIdLst>
  <p:sldIdLst>
    <p:sldId id="257" r:id="rId4"/>
    <p:sldId id="258" r:id="rId5"/>
    <p:sldId id="259" r:id="rId6"/>
    <p:sldId id="261" r:id="rId7"/>
    <p:sldId id="267" r:id="rId8"/>
    <p:sldId id="265" r:id="rId9"/>
    <p:sldId id="263" r:id="rId10"/>
    <p:sldId id="268" r:id="rId11"/>
    <p:sldId id="270" r:id="rId12"/>
    <p:sldId id="276" r:id="rId13"/>
    <p:sldId id="269" r:id="rId14"/>
    <p:sldId id="271" r:id="rId15"/>
    <p:sldId id="277" r:id="rId16"/>
    <p:sldId id="272" r:id="rId17"/>
    <p:sldId id="264" r:id="rId18"/>
    <p:sldId id="273" r:id="rId19"/>
    <p:sldId id="275" r:id="rId20"/>
  </p:sldIdLst>
  <p:sldSz cx="9144000" cy="5143500" type="screen16x9"/>
  <p:notesSz cx="6858000" cy="9144000"/>
  <p:embeddedFontLst>
    <p:embeddedFont>
      <p:font typeface="Dosis" panose="020B0600000101010101" charset="0"/>
      <p:regular r:id="rId22"/>
      <p:bold r:id="rId23"/>
    </p:embeddedFont>
    <p:embeddedFont>
      <p:font typeface="Roboto" panose="020B0600000101010101" charset="0"/>
      <p:regular r:id="rId24"/>
      <p:bold r:id="rId25"/>
      <p:italic r:id="rId26"/>
      <p:boldItalic r:id="rId27"/>
    </p:embeddedFont>
    <p:embeddedFont>
      <p:font typeface="Roboto Black" panose="020B0600000101010101" charset="0"/>
      <p:bold r:id="rId28"/>
      <p:boldItalic r:id="rId29"/>
    </p:embeddedFont>
    <p:embeddedFont>
      <p:font typeface="Roboto Thin" panose="020B0600000101010101" charset="0"/>
      <p:regular r:id="rId30"/>
      <p:bold r:id="rId31"/>
      <p:italic r:id="rId32"/>
      <p:boldItalic r:id="rId3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628B589-4659-4227-9C68-565DD4A46BFE}">
  <a:tblStyle styleId="{8628B589-4659-4227-9C68-565DD4A46BF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908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509" y="6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font" Target="fonts/font5.fntdata"/><Relationship Id="rId3" Type="http://schemas.openxmlformats.org/officeDocument/2006/relationships/slideMaster" Target="slideMasters/slideMaster3.xml"/><Relationship Id="rId21" Type="http://schemas.openxmlformats.org/officeDocument/2006/relationships/notesMaster" Target="notesMasters/notesMaster1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font" Target="fonts/font4.fntdata"/><Relationship Id="rId33" Type="http://schemas.openxmlformats.org/officeDocument/2006/relationships/font" Target="fonts/font12.fntdata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font" Target="fonts/font3.fntdata"/><Relationship Id="rId32" Type="http://schemas.openxmlformats.org/officeDocument/2006/relationships/font" Target="fonts/font11.fntdata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font" Target="fonts/font10.fntdata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35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Sheet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Sheet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Sheet1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/>
              <a:t>First Touches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Sheet1!$E$15</c:f>
              <c:strCache>
                <c:ptCount val="1"/>
                <c:pt idx="0">
                  <c:v>Count(*)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Sheet1!$C$16:$D$19</c:f>
              <c:strCache>
                <c:ptCount val="4"/>
                <c:pt idx="0">
                  <c:v>medium</c:v>
                </c:pt>
                <c:pt idx="1">
                  <c:v>nytimes</c:v>
                </c:pt>
                <c:pt idx="2">
                  <c:v>buzzfeed</c:v>
                </c:pt>
                <c:pt idx="3">
                  <c:v>google</c:v>
                </c:pt>
              </c:strCache>
              <c:extLst/>
            </c:strRef>
          </c:cat>
          <c:val>
            <c:numRef>
              <c:f>Sheet1!$E$16:$E$19</c:f>
              <c:numCache>
                <c:formatCode>General</c:formatCode>
                <c:ptCount val="4"/>
                <c:pt idx="0">
                  <c:v>622</c:v>
                </c:pt>
                <c:pt idx="1">
                  <c:v>612</c:v>
                </c:pt>
                <c:pt idx="2">
                  <c:v>576</c:v>
                </c:pt>
                <c:pt idx="3">
                  <c:v>169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867-4435-8434-CD0703BA089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82713112"/>
        <c:axId val="482717376"/>
      </c:barChart>
      <c:catAx>
        <c:axId val="48271311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2717376"/>
        <c:crosses val="autoZero"/>
        <c:auto val="1"/>
        <c:lblAlgn val="ctr"/>
        <c:lblOffset val="100"/>
        <c:noMultiLvlLbl val="0"/>
      </c:catAx>
      <c:valAx>
        <c:axId val="482717376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271311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/>
              <a:t>Last Touches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Sheet1!$E$4</c:f>
              <c:strCache>
                <c:ptCount val="1"/>
                <c:pt idx="0">
                  <c:v>Count(*)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Sheet1!$C$5:$D$12</c:f>
              <c:strCache>
                <c:ptCount val="8"/>
                <c:pt idx="0">
                  <c:v>weekly-newsletter</c:v>
                </c:pt>
                <c:pt idx="1">
                  <c:v>retargetting-ad</c:v>
                </c:pt>
                <c:pt idx="2">
                  <c:v>retargetting-campaign</c:v>
                </c:pt>
                <c:pt idx="3">
                  <c:v>getting-to-know-cool-tshirts</c:v>
                </c:pt>
                <c:pt idx="4">
                  <c:v>ten-crazy-cool-tshirts-facts</c:v>
                </c:pt>
                <c:pt idx="5">
                  <c:v>interview-with-cool-tshirts-founder</c:v>
                </c:pt>
                <c:pt idx="6">
                  <c:v>paid-search</c:v>
                </c:pt>
                <c:pt idx="7">
                  <c:v>cool-tshirts-search</c:v>
                </c:pt>
              </c:strCache>
              <c:extLst/>
            </c:strRef>
          </c:cat>
          <c:val>
            <c:numRef>
              <c:f>Sheet1!$E$5:$E$12</c:f>
              <c:numCache>
                <c:formatCode>General</c:formatCode>
                <c:ptCount val="8"/>
                <c:pt idx="0">
                  <c:v>447</c:v>
                </c:pt>
                <c:pt idx="1">
                  <c:v>443</c:v>
                </c:pt>
                <c:pt idx="2">
                  <c:v>245</c:v>
                </c:pt>
                <c:pt idx="3">
                  <c:v>232</c:v>
                </c:pt>
                <c:pt idx="4">
                  <c:v>190</c:v>
                </c:pt>
                <c:pt idx="5">
                  <c:v>184</c:v>
                </c:pt>
                <c:pt idx="6">
                  <c:v>178</c:v>
                </c:pt>
                <c:pt idx="7">
                  <c:v>60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9EC-4166-BD99-B8EF1614F64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482364840"/>
        <c:axId val="482365168"/>
      </c:barChart>
      <c:catAx>
        <c:axId val="482364840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2365168"/>
        <c:crosses val="autoZero"/>
        <c:auto val="1"/>
        <c:lblAlgn val="ctr"/>
        <c:lblOffset val="100"/>
        <c:noMultiLvlLbl val="0"/>
      </c:catAx>
      <c:valAx>
        <c:axId val="482365168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8236484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ko-KR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altLang="ko-KR"/>
              <a:t>Purchases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bar"/>
        <c:grouping val="clustered"/>
        <c:varyColors val="0"/>
        <c:ser>
          <c:idx val="0"/>
          <c:order val="0"/>
          <c:tx>
            <c:strRef>
              <c:f>Sheet1!$E$28</c:f>
              <c:strCache>
                <c:ptCount val="1"/>
                <c:pt idx="0">
                  <c:v>Count(*)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Sheet1!$C$29:$D$36</c:f>
              <c:strCache>
                <c:ptCount val="8"/>
                <c:pt idx="0">
                  <c:v>weekly-newsletter</c:v>
                </c:pt>
                <c:pt idx="1">
                  <c:v>retargetting-ad</c:v>
                </c:pt>
                <c:pt idx="2">
                  <c:v>retargetting-campaign</c:v>
                </c:pt>
                <c:pt idx="3">
                  <c:v>paid-search</c:v>
                </c:pt>
                <c:pt idx="4">
                  <c:v>ten-crazy-cool-tshirts-facts</c:v>
                </c:pt>
                <c:pt idx="5">
                  <c:v>getting-to-know-cool-tshirts</c:v>
                </c:pt>
                <c:pt idx="6">
                  <c:v>interview-with-cool-tshirts-founder</c:v>
                </c:pt>
                <c:pt idx="7">
                  <c:v>cool-tshirts-search</c:v>
                </c:pt>
              </c:strCache>
              <c:extLst/>
            </c:strRef>
          </c:cat>
          <c:val>
            <c:numRef>
              <c:f>Sheet1!$E$29:$E$36</c:f>
              <c:numCache>
                <c:formatCode>General</c:formatCode>
                <c:ptCount val="8"/>
                <c:pt idx="0">
                  <c:v>115</c:v>
                </c:pt>
                <c:pt idx="1">
                  <c:v>113</c:v>
                </c:pt>
                <c:pt idx="2">
                  <c:v>54</c:v>
                </c:pt>
                <c:pt idx="3">
                  <c:v>52</c:v>
                </c:pt>
                <c:pt idx="4">
                  <c:v>9</c:v>
                </c:pt>
                <c:pt idx="5">
                  <c:v>9</c:v>
                </c:pt>
                <c:pt idx="6">
                  <c:v>7</c:v>
                </c:pt>
                <c:pt idx="7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058-4E09-9C9A-7E235CCDD08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82"/>
        <c:axId val="606904752"/>
        <c:axId val="606902784"/>
      </c:barChart>
      <c:catAx>
        <c:axId val="606904752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6902784"/>
        <c:crosses val="autoZero"/>
        <c:auto val="1"/>
        <c:lblAlgn val="ctr"/>
        <c:lblOffset val="100"/>
        <c:noMultiLvlLbl val="0"/>
      </c:catAx>
      <c:valAx>
        <c:axId val="606902784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60690475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16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Shape 2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278993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8237076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579167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736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080971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429498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99453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139334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2" name="Shape 3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142535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507155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8" name="Shape 3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59947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372441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Shape 31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Shape 3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173381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rgbClr val="295269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>
            <a:off x="469021" y="19831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 GOES HERE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5" name="Shape 55"/>
          <p:cNvSpPr/>
          <p:nvPr/>
        </p:nvSpPr>
        <p:spPr>
          <a:xfrm>
            <a:off x="469011" y="28146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56" name="Shape 56"/>
          <p:cNvSpPr/>
          <p:nvPr/>
        </p:nvSpPr>
        <p:spPr>
          <a:xfrm>
            <a:off x="469031" y="4578285"/>
            <a:ext cx="1792609" cy="19645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New York  </a:t>
            </a:r>
            <a:r>
              <a:rPr lang="en" sz="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-</a:t>
            </a:r>
            <a:r>
              <a:rPr lang="en" sz="8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  10th February, 2014</a:t>
            </a:r>
            <a:endParaRPr sz="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57" name="Shape 5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69028" y="620299"/>
            <a:ext cx="1362880" cy="2866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s">
  <p:cSld name="CUSTOM_1">
    <p:bg>
      <p:bgPr>
        <a:solidFill>
          <a:srgbClr val="295269"/>
        </a:solid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Shape 59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0" name="Shape 60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61" name="Shape 61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39D1B4"/>
                </a:solidFill>
                <a:latin typeface="Dosis"/>
                <a:ea typeface="Dosis"/>
                <a:cs typeface="Dosis"/>
                <a:sym typeface="Dosis"/>
              </a:rPr>
              <a:t>CONTENTS</a:t>
            </a:r>
            <a:endParaRPr sz="2400">
              <a:solidFill>
                <a:srgbClr val="39D1B4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62" name="Shape 62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EBECED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Slide">
  <p:cSld name="CUSTOM_6">
    <p:bg>
      <p:bgPr>
        <a:solidFill>
          <a:srgbClr val="6AB1D3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/>
        </p:nvSpPr>
        <p:spPr>
          <a:xfrm>
            <a:off x="469021" y="1906900"/>
            <a:ext cx="8171820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MAIN SECTION</a:t>
            </a:r>
            <a:r>
              <a:rPr lang="en" sz="5600" i="0" u="none" strike="noStrike" cap="none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5" name="Shape 65"/>
          <p:cNvSpPr/>
          <p:nvPr/>
        </p:nvSpPr>
        <p:spPr>
          <a:xfrm>
            <a:off x="469011" y="2738475"/>
            <a:ext cx="8171820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-section Slide">
  <p:cSld name="CUSTOM_7">
    <p:bg>
      <p:bgPr>
        <a:solidFill>
          <a:srgbClr val="E6E7E8"/>
        </a:solidFill>
        <a:effectLst/>
      </p:bgPr>
    </p:bg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/>
          <p:nvPr/>
        </p:nvSpPr>
        <p:spPr>
          <a:xfrm>
            <a:off x="469021" y="1906900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SUB-SECTION TITLE</a:t>
            </a:r>
            <a:endParaRPr sz="10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68" name="Shape 68"/>
          <p:cNvSpPr/>
          <p:nvPr/>
        </p:nvSpPr>
        <p:spPr>
          <a:xfrm>
            <a:off x="469011" y="2738475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3500" b="0" i="0" u="none" strike="noStrike" cap="none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Subtitle goes here</a:t>
            </a:r>
            <a:endParaRPr sz="10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Goal Slide">
  <p:cSld name="CUSTOM_11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/>
          <p:nvPr/>
        </p:nvSpPr>
        <p:spPr>
          <a:xfrm>
            <a:off x="469025" y="1767264"/>
            <a:ext cx="7697398" cy="216065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here. Collaboratively administrate empower markets via plug-and-play networks.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procrastinate B2C users after </a:t>
            </a:r>
            <a:r>
              <a:rPr lang="en" sz="32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installed base</a:t>
            </a:r>
            <a:r>
              <a:rPr lang="en" sz="32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benefits.</a:t>
            </a:r>
            <a:endParaRPr sz="32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1" name="Shape 71"/>
          <p:cNvSpPr/>
          <p:nvPr/>
        </p:nvSpPr>
        <p:spPr>
          <a:xfrm>
            <a:off x="469031" y="1063194"/>
            <a:ext cx="785826" cy="35498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GOAL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1">
  <p:cSld name="CUSTOM_9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>
            <a:off x="469000" y="2073325"/>
            <a:ext cx="7747596" cy="166050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1. Announcements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2. Recruiting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3. Product Updates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Font typeface="Arial"/>
              <a:buNone/>
            </a:pP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4.  Weekly Metrics</a:t>
            </a:r>
            <a:endParaRPr sz="18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4" name="Shape 74"/>
          <p:cNvCxnSpPr/>
          <p:nvPr/>
        </p:nvCxnSpPr>
        <p:spPr>
          <a:xfrm>
            <a:off x="469004" y="1765604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75" name="Shape 75"/>
          <p:cNvSpPr/>
          <p:nvPr/>
        </p:nvSpPr>
        <p:spPr>
          <a:xfrm>
            <a:off x="469011" y="519150"/>
            <a:ext cx="8210374" cy="51459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A4A6A8"/>
              </a:buClr>
              <a:buFont typeface="Arial"/>
              <a:buNone/>
            </a:pPr>
            <a:r>
              <a:rPr lang="en" sz="24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LIST OF THINGS</a:t>
            </a:r>
            <a:endParaRPr sz="24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76" name="Shape 76"/>
          <p:cNvCxnSpPr/>
          <p:nvPr/>
        </p:nvCxnSpPr>
        <p:spPr>
          <a:xfrm>
            <a:off x="469004" y="3927779"/>
            <a:ext cx="267300" cy="0"/>
          </a:xfrm>
          <a:prstGeom prst="straightConnector1">
            <a:avLst/>
          </a:prstGeom>
          <a:noFill/>
          <a:ln w="9525" cap="rnd" cmpd="sng">
            <a:solidFill>
              <a:srgbClr val="295269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">
  <p:cSld name="CUSTOM_8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Shape 78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79" name="Shape 79"/>
          <p:cNvSpPr/>
          <p:nvPr/>
        </p:nvSpPr>
        <p:spPr>
          <a:xfrm>
            <a:off x="469025" y="2543425"/>
            <a:ext cx="8210374" cy="2166326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functional solutions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cross-media value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maximize timely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professionally cultivate </a:t>
            </a:r>
            <a:endParaRPr sz="1800">
              <a:latin typeface="Dosis"/>
              <a:ea typeface="Dosis"/>
              <a:cs typeface="Dosis"/>
              <a:sym typeface="Dosis"/>
            </a:endParaRPr>
          </a:p>
          <a:p>
            <a:pPr marL="228600" marR="0" lvl="0" indent="-3048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SzPts val="1800"/>
              <a:buFont typeface="Dosis"/>
              <a:buChar char="•"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List Item dynamically innovate</a:t>
            </a:r>
            <a:endParaRPr sz="1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0" name="Shape 80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ist 2 - Andy">
  <p:cSld name="CUSTOM_8_1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3" name="Shape 83"/>
          <p:cNvSpPr/>
          <p:nvPr/>
        </p:nvSpPr>
        <p:spPr>
          <a:xfrm>
            <a:off x="469031" y="489942"/>
            <a:ext cx="809261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4" name="Shape 84"/>
          <p:cNvSpPr txBox="1">
            <a:spLocks noGrp="1"/>
          </p:cNvSpPr>
          <p:nvPr>
            <p:ph type="body" idx="1"/>
          </p:nvPr>
        </p:nvSpPr>
        <p:spPr>
          <a:xfrm>
            <a:off x="469025" y="2735200"/>
            <a:ext cx="8210400" cy="20115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Font typeface="Dosis"/>
              <a:buChar char="●"/>
              <a:defRPr sz="2400">
                <a:latin typeface="Dosis"/>
                <a:ea typeface="Dosis"/>
                <a:cs typeface="Dosis"/>
                <a:sym typeface="Dosis"/>
              </a:defRPr>
            </a:lvl1pPr>
            <a:lvl2pPr marL="914400" lvl="1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2pPr>
            <a:lvl3pPr marL="1371600" lvl="2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3pPr>
            <a:lvl4pPr marL="1828800" lvl="3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4pPr>
            <a:lvl5pPr marL="2286000" lvl="4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5pPr>
            <a:lvl6pPr marL="2743200" lvl="5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6pPr>
            <a:lvl7pPr marL="3200400" lvl="6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●"/>
              <a:defRPr sz="600">
                <a:latin typeface="Dosis"/>
                <a:ea typeface="Dosis"/>
                <a:cs typeface="Dosis"/>
                <a:sym typeface="Dosis"/>
              </a:defRPr>
            </a:lvl7pPr>
            <a:lvl8pPr marL="3657600" lvl="7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○"/>
              <a:defRPr sz="600">
                <a:latin typeface="Dosis"/>
                <a:ea typeface="Dosis"/>
                <a:cs typeface="Dosis"/>
                <a:sym typeface="Dosis"/>
              </a:defRPr>
            </a:lvl8pPr>
            <a:lvl9pPr marL="4114800" lvl="8" indent="-266700" rtl="0">
              <a:spcBef>
                <a:spcPts val="0"/>
              </a:spcBef>
              <a:spcAft>
                <a:spcPts val="0"/>
              </a:spcAft>
              <a:buSzPts val="600"/>
              <a:buFont typeface="Dosis"/>
              <a:buChar char="■"/>
              <a:defRPr sz="600">
                <a:latin typeface="Dosis"/>
                <a:ea typeface="Dosis"/>
                <a:cs typeface="Dosis"/>
                <a:sym typeface="Dosi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-Column">
  <p:cSld name="CUSTOM_3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/>
        </p:nvSpPr>
        <p:spPr>
          <a:xfrm>
            <a:off x="469025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and thoughts.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7" name="Shape 87"/>
          <p:cNvSpPr/>
          <p:nvPr/>
        </p:nvSpPr>
        <p:spPr>
          <a:xfrm>
            <a:off x="469025" y="1083775"/>
            <a:ext cx="821037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8" name="Shape 88"/>
          <p:cNvSpPr/>
          <p:nvPr/>
        </p:nvSpPr>
        <p:spPr>
          <a:xfrm>
            <a:off x="469003" y="489950"/>
            <a:ext cx="3541048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89" name="Shape 89"/>
          <p:cNvSpPr/>
          <p:nvPr/>
        </p:nvSpPr>
        <p:spPr>
          <a:xfrm>
            <a:off x="4841000" y="2498625"/>
            <a:ext cx="383630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important notes </a:t>
            </a:r>
            <a:r>
              <a:rPr lang="en" sz="18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and thoughts</a:t>
            </a: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0" name="Shape 90"/>
          <p:cNvSpPr/>
          <p:nvPr/>
        </p:nvSpPr>
        <p:spPr>
          <a:xfrm>
            <a:off x="4841000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1" name="Shape 91"/>
          <p:cNvSpPr/>
          <p:nvPr/>
        </p:nvSpPr>
        <p:spPr>
          <a:xfrm>
            <a:off x="469025" y="3269525"/>
            <a:ext cx="383630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</a:t>
            </a: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-Column">
  <p:cSld name="CUSTOM_4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/>
        </p:nvSpPr>
        <p:spPr>
          <a:xfrm>
            <a:off x="469025" y="1083775"/>
            <a:ext cx="8184726" cy="1002302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with </a:t>
            </a:r>
            <a:r>
              <a:rPr lang="en" sz="280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highlights</a:t>
            </a:r>
            <a:r>
              <a:rPr lang="en" sz="280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. Collaboratively administrate empowered channel.</a:t>
            </a:r>
            <a:endParaRPr sz="28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4" name="Shape 94"/>
          <p:cNvSpPr/>
          <p:nvPr/>
        </p:nvSpPr>
        <p:spPr>
          <a:xfrm>
            <a:off x="469025" y="3269525"/>
            <a:ext cx="2460126" cy="151804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5" name="Shape 95"/>
          <p:cNvSpPr/>
          <p:nvPr/>
        </p:nvSpPr>
        <p:spPr>
          <a:xfrm>
            <a:off x="469031" y="2466975"/>
            <a:ext cx="2460126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6" name="Shape 96"/>
          <p:cNvSpPr/>
          <p:nvPr/>
        </p:nvSpPr>
        <p:spPr>
          <a:xfrm>
            <a:off x="3345275" y="3261725"/>
            <a:ext cx="2458992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deliverables for real-time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7" name="Shape 97"/>
          <p:cNvSpPr/>
          <p:nvPr/>
        </p:nvSpPr>
        <p:spPr>
          <a:xfrm>
            <a:off x="3345273" y="2463626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8" name="Shape 98"/>
          <p:cNvSpPr/>
          <p:nvPr/>
        </p:nvSpPr>
        <p:spPr>
          <a:xfrm>
            <a:off x="6193600" y="3261725"/>
            <a:ext cx="2460126" cy="151918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unleash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cross-media information without cross-media value. Quickly maximize timely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99" name="Shape 99"/>
          <p:cNvSpPr/>
          <p:nvPr/>
        </p:nvSpPr>
        <p:spPr>
          <a:xfrm>
            <a:off x="6220375" y="2460275"/>
            <a:ext cx="2458992" cy="593838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Key statement goes here important notes.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0" name="Shape 100"/>
          <p:cNvSpPr/>
          <p:nvPr/>
        </p:nvSpPr>
        <p:spPr>
          <a:xfrm>
            <a:off x="469007" y="489950"/>
            <a:ext cx="3036225" cy="356060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800" b="0" i="0" u="none" strike="noStrike" cap="none">
                <a:solidFill>
                  <a:srgbClr val="939598"/>
                </a:solidFill>
                <a:latin typeface="Dosis"/>
                <a:ea typeface="Dosis"/>
                <a:cs typeface="Dosis"/>
                <a:sym typeface="Dosis"/>
              </a:rPr>
              <a:t>TITLE</a:t>
            </a:r>
            <a:endParaRPr sz="1800">
              <a:solidFill>
                <a:srgbClr val="939598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-Column">
  <p:cSld name="CUSTOM_20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/>
        </p:nvSpPr>
        <p:spPr>
          <a:xfrm>
            <a:off x="536150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3" name="Shape 103"/>
          <p:cNvSpPr/>
          <p:nvPr/>
        </p:nvSpPr>
        <p:spPr>
          <a:xfrm>
            <a:off x="536150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4" name="Shape 104"/>
          <p:cNvCxnSpPr/>
          <p:nvPr/>
        </p:nvCxnSpPr>
        <p:spPr>
          <a:xfrm>
            <a:off x="536148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5" name="Shape 105"/>
          <p:cNvSpPr/>
          <p:nvPr/>
        </p:nvSpPr>
        <p:spPr>
          <a:xfrm>
            <a:off x="26196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6" name="Shape 106"/>
          <p:cNvCxnSpPr/>
          <p:nvPr/>
        </p:nvCxnSpPr>
        <p:spPr>
          <a:xfrm>
            <a:off x="26196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07" name="Shape 107"/>
          <p:cNvSpPr/>
          <p:nvPr/>
        </p:nvSpPr>
        <p:spPr>
          <a:xfrm>
            <a:off x="26196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08" name="Shape 108"/>
          <p:cNvSpPr/>
          <p:nvPr/>
        </p:nvSpPr>
        <p:spPr>
          <a:xfrm>
            <a:off x="471802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09" name="Shape 109"/>
          <p:cNvCxnSpPr/>
          <p:nvPr/>
        </p:nvCxnSpPr>
        <p:spPr>
          <a:xfrm>
            <a:off x="4725435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0" name="Shape 110"/>
          <p:cNvSpPr/>
          <p:nvPr/>
        </p:nvSpPr>
        <p:spPr>
          <a:xfrm>
            <a:off x="471802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1" name="Shape 111"/>
          <p:cNvSpPr/>
          <p:nvPr/>
        </p:nvSpPr>
        <p:spPr>
          <a:xfrm>
            <a:off x="6816375" y="218193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Pros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2" name="Shape 112"/>
          <p:cNvCxnSpPr/>
          <p:nvPr/>
        </p:nvCxnSpPr>
        <p:spPr>
          <a:xfrm>
            <a:off x="6816373" y="24570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3" name="Shape 113"/>
          <p:cNvSpPr/>
          <p:nvPr/>
        </p:nvSpPr>
        <p:spPr>
          <a:xfrm>
            <a:off x="6816375" y="252797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14" name="Shape 114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536150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Shape 115"/>
          <p:cNvSpPr/>
          <p:nvPr/>
        </p:nvSpPr>
        <p:spPr>
          <a:xfrm>
            <a:off x="536150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16" name="Shape 116"/>
          <p:cNvSpPr/>
          <p:nvPr/>
        </p:nvSpPr>
        <p:spPr>
          <a:xfrm>
            <a:off x="536150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7" name="Shape 117"/>
          <p:cNvCxnSpPr/>
          <p:nvPr/>
        </p:nvCxnSpPr>
        <p:spPr>
          <a:xfrm>
            <a:off x="536148" y="379919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18" name="Shape 118"/>
          <p:cNvSpPr/>
          <p:nvPr/>
        </p:nvSpPr>
        <p:spPr>
          <a:xfrm>
            <a:off x="26196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19" name="Shape 119"/>
          <p:cNvCxnSpPr/>
          <p:nvPr/>
        </p:nvCxnSpPr>
        <p:spPr>
          <a:xfrm>
            <a:off x="26196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0" name="Shape 120"/>
          <p:cNvSpPr/>
          <p:nvPr/>
        </p:nvSpPr>
        <p:spPr>
          <a:xfrm>
            <a:off x="26196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1" name="Shape 121"/>
          <p:cNvSpPr/>
          <p:nvPr/>
        </p:nvSpPr>
        <p:spPr>
          <a:xfrm>
            <a:off x="471802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2" name="Shape 122"/>
          <p:cNvCxnSpPr/>
          <p:nvPr/>
        </p:nvCxnSpPr>
        <p:spPr>
          <a:xfrm>
            <a:off x="4725435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3" name="Shape 123"/>
          <p:cNvSpPr/>
          <p:nvPr/>
        </p:nvSpPr>
        <p:spPr>
          <a:xfrm>
            <a:off x="471802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6816375" y="3524088"/>
            <a:ext cx="1834619" cy="22761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Cons</a:t>
            </a:r>
            <a:endParaRPr sz="1000">
              <a:solidFill>
                <a:srgbClr val="FA726E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25" name="Shape 125"/>
          <p:cNvCxnSpPr/>
          <p:nvPr/>
        </p:nvCxnSpPr>
        <p:spPr>
          <a:xfrm>
            <a:off x="6816373" y="379919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26" name="Shape 126"/>
          <p:cNvSpPr/>
          <p:nvPr/>
        </p:nvSpPr>
        <p:spPr>
          <a:xfrm>
            <a:off x="6816375" y="3870120"/>
            <a:ext cx="1834619" cy="848772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0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Quickly maximize timely deliverables for real-time schemas. </a:t>
            </a:r>
            <a:endParaRPr sz="10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27" name="Shape 127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2619675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Shape 128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4710563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Shape 129"/>
          <p:cNvPicPr preferRelativeResize="0"/>
          <p:nvPr/>
        </p:nvPicPr>
        <p:blipFill rotWithShape="1">
          <a:blip r:embed="rId2">
            <a:alphaModFix/>
          </a:blip>
          <a:srcRect b="50337"/>
          <a:stretch/>
        </p:blipFill>
        <p:spPr>
          <a:xfrm>
            <a:off x="6823788" y="1109125"/>
            <a:ext cx="1819800" cy="684725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Shape 130"/>
          <p:cNvSpPr/>
          <p:nvPr/>
        </p:nvSpPr>
        <p:spPr>
          <a:xfrm>
            <a:off x="5361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A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1" name="Shape 131"/>
          <p:cNvSpPr/>
          <p:nvPr/>
        </p:nvSpPr>
        <p:spPr>
          <a:xfrm>
            <a:off x="26196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B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2" name="Shape 132"/>
          <p:cNvSpPr/>
          <p:nvPr/>
        </p:nvSpPr>
        <p:spPr>
          <a:xfrm>
            <a:off x="6801475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D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33" name="Shape 133"/>
          <p:cNvSpPr/>
          <p:nvPr/>
        </p:nvSpPr>
        <p:spPr>
          <a:xfrm>
            <a:off x="4717950" y="557454"/>
            <a:ext cx="1834619" cy="29354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Model C</a:t>
            </a:r>
            <a:endParaRPr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34" name="Shape 134"/>
          <p:cNvCxnSpPr/>
          <p:nvPr/>
        </p:nvCxnSpPr>
        <p:spPr>
          <a:xfrm>
            <a:off x="536148" y="935240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5" name="Shape 135"/>
          <p:cNvCxnSpPr/>
          <p:nvPr/>
        </p:nvCxnSpPr>
        <p:spPr>
          <a:xfrm>
            <a:off x="26196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6" name="Shape 136"/>
          <p:cNvCxnSpPr/>
          <p:nvPr/>
        </p:nvCxnSpPr>
        <p:spPr>
          <a:xfrm>
            <a:off x="4725435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  <p:cxnSp>
        <p:nvCxnSpPr>
          <p:cNvPr id="137" name="Shape 137"/>
          <p:cNvCxnSpPr/>
          <p:nvPr/>
        </p:nvCxnSpPr>
        <p:spPr>
          <a:xfrm>
            <a:off x="6816373" y="935241"/>
            <a:ext cx="1819800" cy="0"/>
          </a:xfrm>
          <a:prstGeom prst="straightConnector1">
            <a:avLst/>
          </a:prstGeom>
          <a:noFill/>
          <a:ln w="9525" cap="rnd" cmpd="sng">
            <a:solidFill>
              <a:srgbClr val="BCBEC0"/>
            </a:solidFill>
            <a:prstDash val="solid"/>
            <a:miter lim="8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oxes Slide">
  <p:cSld name="CUSTOM_19"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Shape 13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57359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Shape 140"/>
          <p:cNvSpPr/>
          <p:nvPr/>
        </p:nvSpPr>
        <p:spPr>
          <a:xfrm>
            <a:off x="457359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1" name="Shape 141"/>
          <p:cNvSpPr/>
          <p:nvPr/>
        </p:nvSpPr>
        <p:spPr>
          <a:xfrm>
            <a:off x="5857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2" name="Shape 142"/>
          <p:cNvCxnSpPr/>
          <p:nvPr/>
        </p:nvCxnSpPr>
        <p:spPr>
          <a:xfrm>
            <a:off x="627023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3" name="Shape 143"/>
          <p:cNvSpPr/>
          <p:nvPr/>
        </p:nvSpPr>
        <p:spPr>
          <a:xfrm>
            <a:off x="6415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4" name="Shape 14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3547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Shape 145"/>
          <p:cNvSpPr/>
          <p:nvPr/>
        </p:nvSpPr>
        <p:spPr>
          <a:xfrm>
            <a:off x="33547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46" name="Shape 146"/>
          <p:cNvSpPr/>
          <p:nvPr/>
        </p:nvSpPr>
        <p:spPr>
          <a:xfrm>
            <a:off x="3483123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47" name="Shape 147"/>
          <p:cNvCxnSpPr/>
          <p:nvPr/>
        </p:nvCxnSpPr>
        <p:spPr>
          <a:xfrm>
            <a:off x="35244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48" name="Shape 148"/>
          <p:cNvSpPr/>
          <p:nvPr/>
        </p:nvSpPr>
        <p:spPr>
          <a:xfrm>
            <a:off x="3538933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49" name="Shape 14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252158" y="1347812"/>
            <a:ext cx="2434455" cy="2447850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Shape 150"/>
          <p:cNvSpPr/>
          <p:nvPr/>
        </p:nvSpPr>
        <p:spPr>
          <a:xfrm>
            <a:off x="6252158" y="1347812"/>
            <a:ext cx="2434482" cy="2447869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 w="9525" cap="flat" cmpd="sng">
            <a:solidFill>
              <a:srgbClr val="295269"/>
            </a:solidFill>
            <a:prstDash val="dash"/>
            <a:miter lim="8000"/>
            <a:headEnd type="none" w="sm" len="sm"/>
            <a:tailEnd type="none" w="sm" len="sm"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/>
          </a:p>
        </p:txBody>
      </p:sp>
      <p:sp>
        <p:nvSpPr>
          <p:cNvPr id="151" name="Shape 151"/>
          <p:cNvSpPr/>
          <p:nvPr/>
        </p:nvSpPr>
        <p:spPr>
          <a:xfrm>
            <a:off x="6380522" y="1522982"/>
            <a:ext cx="2177712" cy="29916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6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BOX TITLE</a:t>
            </a:r>
            <a:endParaRPr sz="16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52" name="Shape 152"/>
          <p:cNvCxnSpPr/>
          <p:nvPr/>
        </p:nvCxnSpPr>
        <p:spPr>
          <a:xfrm>
            <a:off x="6421822" y="1961728"/>
            <a:ext cx="2095200" cy="0"/>
          </a:xfrm>
          <a:prstGeom prst="straightConnector1">
            <a:avLst/>
          </a:prstGeom>
          <a:noFill/>
          <a:ln w="9525" cap="rnd" cmpd="sng">
            <a:solidFill>
              <a:srgbClr val="E6E7E8"/>
            </a:solidFill>
            <a:prstDash val="solid"/>
            <a:miter lim="8000"/>
            <a:headEnd type="none" w="sm" len="sm"/>
            <a:tailEnd type="none" w="sm" len="sm"/>
          </a:ln>
        </p:spPr>
      </p:cxnSp>
      <p:sp>
        <p:nvSpPr>
          <p:cNvPr id="153" name="Shape 153"/>
          <p:cNvSpPr/>
          <p:nvPr/>
        </p:nvSpPr>
        <p:spPr>
          <a:xfrm>
            <a:off x="6436332" y="2167111"/>
            <a:ext cx="2066106" cy="1378502"/>
          </a:xfrm>
          <a:custGeom>
            <a:avLst/>
            <a:gdLst/>
            <a:ahLst/>
            <a:cxnLst/>
            <a:rect l="0" t="0" r="0" b="0"/>
            <a:pathLst>
              <a:path w="21599" h="21599" extrusionOk="0">
                <a:moveTo>
                  <a:pt x="0" y="0"/>
                </a:moveTo>
                <a:lnTo>
                  <a:pt x="21599" y="0"/>
                </a:lnTo>
                <a:lnTo>
                  <a:pt x="21599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cross-media information without cross-media value.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Quickly maximize timely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deliverables for real-time schemas. Dramatically maintain clicks-and-mortar solutions without functional solutions.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ngle-Image Normal">
  <p:cSld name="CUSTOM_13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6096000" y="0"/>
            <a:ext cx="3048000" cy="5143500"/>
          </a:xfrm>
          <a:prstGeom prst="rect">
            <a:avLst/>
          </a:prstGeom>
          <a:solidFill>
            <a:srgbClr val="E6E7E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Shape 156"/>
          <p:cNvSpPr txBox="1"/>
          <p:nvPr/>
        </p:nvSpPr>
        <p:spPr>
          <a:xfrm>
            <a:off x="6291250" y="280950"/>
            <a:ext cx="2562300" cy="14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Title, could be longer or more wordy</a:t>
            </a:r>
            <a:endParaRPr sz="28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7" name="Shape 157"/>
          <p:cNvSpPr txBox="1"/>
          <p:nvPr/>
        </p:nvSpPr>
        <p:spPr>
          <a:xfrm>
            <a:off x="6257950" y="1843050"/>
            <a:ext cx="2628900" cy="301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Commentary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Trends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 b="1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Key Findings</a:t>
            </a:r>
            <a:endParaRPr sz="1100" b="1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04056"/>
                </a:solidFill>
                <a:latin typeface="Dosis"/>
                <a:ea typeface="Dosis"/>
                <a:cs typeface="Dosis"/>
                <a:sym typeface="Dosis"/>
              </a:rPr>
              <a:t>Lorem ipsum dolor sit amet, consectetur adipiscing elit. Proin auctor odio eu ante egestas convallis. Etiam neque justo.</a:t>
            </a:r>
            <a:endParaRPr sz="1100"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20405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58" name="Shape 158"/>
          <p:cNvSpPr/>
          <p:nvPr/>
        </p:nvSpPr>
        <p:spPr>
          <a:xfrm>
            <a:off x="486668" y="359490"/>
            <a:ext cx="2423304" cy="22770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59" name="Shape 15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6668" y="784766"/>
            <a:ext cx="4521770" cy="3425651"/>
          </a:xfrm>
          <a:prstGeom prst="rect">
            <a:avLst/>
          </a:prstGeom>
          <a:noFill/>
          <a:ln>
            <a:noFill/>
          </a:ln>
        </p:spPr>
      </p:pic>
      <p:sp>
        <p:nvSpPr>
          <p:cNvPr id="160" name="Shape 160"/>
          <p:cNvSpPr/>
          <p:nvPr/>
        </p:nvSpPr>
        <p:spPr>
          <a:xfrm>
            <a:off x="486668" y="4452635"/>
            <a:ext cx="3240378" cy="333720"/>
          </a:xfrm>
          <a:custGeom>
            <a:avLst/>
            <a:gdLst/>
            <a:ahLst/>
            <a:cxnLst/>
            <a:rect l="0" t="0" r="0" b="0"/>
            <a:pathLst>
              <a:path w="21600" h="21600" extrusionOk="0">
                <a:moveTo>
                  <a:pt x="0" y="0"/>
                </a:moveTo>
                <a:lnTo>
                  <a:pt x="21600" y="0"/>
                </a:lnTo>
                <a:lnTo>
                  <a:pt x="21600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0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-Image Slide">
  <p:cSld name="CUSTOM_14"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Shape 162"/>
          <p:cNvSpPr/>
          <p:nvPr/>
        </p:nvSpPr>
        <p:spPr>
          <a:xfrm>
            <a:off x="632594" y="4102372"/>
            <a:ext cx="2438905" cy="333720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3" name="Shape 163"/>
          <p:cNvSpPr/>
          <p:nvPr/>
        </p:nvSpPr>
        <p:spPr>
          <a:xfrm>
            <a:off x="640407" y="705146"/>
            <a:ext cx="2423304" cy="159617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64" name="Shape 16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44872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Shape 16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4878139" y="1111745"/>
            <a:ext cx="3578572" cy="2711276"/>
          </a:xfrm>
          <a:prstGeom prst="rect">
            <a:avLst/>
          </a:prstGeom>
          <a:noFill/>
          <a:ln>
            <a:noFill/>
          </a:ln>
        </p:spPr>
      </p:pic>
      <p:sp>
        <p:nvSpPr>
          <p:cNvPr id="166" name="Shape 166"/>
          <p:cNvSpPr/>
          <p:nvPr/>
        </p:nvSpPr>
        <p:spPr>
          <a:xfrm>
            <a:off x="4874790" y="4103488"/>
            <a:ext cx="2438905" cy="3348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Efficiently unleash </a:t>
            </a:r>
            <a:r>
              <a:rPr lang="en" sz="1100" b="0" i="0" u="none" strike="noStrike" cap="none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cross-media</a:t>
            </a:r>
            <a:r>
              <a:rPr lang="en" sz="11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 information without cross-media.</a:t>
            </a:r>
            <a:endParaRPr sz="1100"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67" name="Shape 167"/>
          <p:cNvSpPr/>
          <p:nvPr/>
        </p:nvSpPr>
        <p:spPr>
          <a:xfrm>
            <a:off x="4882604" y="707379"/>
            <a:ext cx="2423304" cy="158483"/>
          </a:xfrm>
          <a:custGeom>
            <a:avLst/>
            <a:gdLst/>
            <a:ahLst/>
            <a:cxnLst/>
            <a:rect l="0" t="0" r="0" b="0"/>
            <a:pathLst>
              <a:path w="21600" h="21599" extrusionOk="0">
                <a:moveTo>
                  <a:pt x="0" y="0"/>
                </a:moveTo>
                <a:lnTo>
                  <a:pt x="21600" y="0"/>
                </a:lnTo>
                <a:lnTo>
                  <a:pt x="21600" y="21599"/>
                </a:lnTo>
                <a:lnTo>
                  <a:pt x="0" y="21599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1500" b="0" i="0" u="none" strike="noStrike" cap="none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IMAGE TITLE</a:t>
            </a:r>
            <a:endParaRPr sz="1500"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1">
  <p:cSld name="CUSTOM_15"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hape 169"/>
          <p:cNvPicPr preferRelativeResize="0"/>
          <p:nvPr/>
        </p:nvPicPr>
        <p:blipFill rotWithShape="1">
          <a:blip r:embed="rId2">
            <a:alphaModFix/>
          </a:blip>
          <a:srcRect b="15626"/>
          <a:stretch/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0" name="Shape 170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Shape 171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2" name="Shape 172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tatement 2">
  <p:cSld name="CUSTOM_16"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Shape 17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Shape 17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204056">
              <a:alpha val="8249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Shape 176"/>
          <p:cNvSpPr txBox="1"/>
          <p:nvPr/>
        </p:nvSpPr>
        <p:spPr>
          <a:xfrm>
            <a:off x="1152550" y="1666975"/>
            <a:ext cx="6639000" cy="137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0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This is a bold statement or “quote” with a full bleed image</a:t>
            </a:r>
            <a:endParaRPr sz="4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36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77" name="Shape 177"/>
          <p:cNvSpPr txBox="1"/>
          <p:nvPr/>
        </p:nvSpPr>
        <p:spPr>
          <a:xfrm>
            <a:off x="1514500" y="3381475"/>
            <a:ext cx="5915100" cy="44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Name of Author (if it’s a quote)</a:t>
            </a: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6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erson Slide">
  <p:cSld name="CUSTOM_17">
    <p:bg>
      <p:bgPr>
        <a:solidFill>
          <a:srgbClr val="000000"/>
        </a:solidFill>
        <a:effectLst/>
      </p:bgPr>
    </p:bg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9" name="Shape 17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51435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Shape 180"/>
          <p:cNvSpPr txBox="1"/>
          <p:nvPr/>
        </p:nvSpPr>
        <p:spPr>
          <a:xfrm>
            <a:off x="5581675" y="1952725"/>
            <a:ext cx="2409900" cy="161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Passionate developer, lover of pizza and cute little dogs. Previously at Acme Inc and Awesome Startup.</a:t>
            </a: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81" name="Shape 181"/>
          <p:cNvSpPr txBox="1"/>
          <p:nvPr/>
        </p:nvSpPr>
        <p:spPr>
          <a:xfrm>
            <a:off x="5581675" y="1095475"/>
            <a:ext cx="2409900" cy="92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Welcome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John Coder</a:t>
            </a:r>
            <a:endParaRPr sz="24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white">
  <p:cSld name="CUSTOM_5"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3" name="Shape 18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Shape 18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9" y="2258699"/>
            <a:ext cx="2984101" cy="626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Logo over blue" type="titleOnly">
  <p:cSld name="TITLE_ONLY"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6" name="Shape 18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7" name="Shape 18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9946" y="2257954"/>
            <a:ext cx="2984101" cy="62758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inal Slide">
  <p:cSld name="CUSTOM_18">
    <p:bg>
      <p:bgPr>
        <a:solidFill>
          <a:srgbClr val="295269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/>
        </p:nvSpPr>
        <p:spPr>
          <a:xfrm>
            <a:off x="469021" y="2179413"/>
            <a:ext cx="8210374" cy="7846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THANKS!</a:t>
            </a:r>
            <a:endParaRPr sz="10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190" name="Shape 190"/>
          <p:cNvSpPr/>
          <p:nvPr/>
        </p:nvSpPr>
        <p:spPr>
          <a:xfrm>
            <a:off x="2676525" y="3243775"/>
            <a:ext cx="3790948" cy="66155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>
                <a:solidFill>
                  <a:schemeClr val="lt1"/>
                </a:solidFill>
                <a:latin typeface="Dosis"/>
                <a:ea typeface="Dosis"/>
                <a:cs typeface="Dosis"/>
                <a:sym typeface="Dosis"/>
              </a:rPr>
              <a:t>Zach Sims   </a:t>
            </a:r>
            <a:endParaRPr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@zsims   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r>
              <a:rPr lang="en" sz="1200">
                <a:solidFill>
                  <a:srgbClr val="BCBEC0"/>
                </a:solidFill>
                <a:latin typeface="Dosis"/>
                <a:ea typeface="Dosis"/>
                <a:cs typeface="Dosis"/>
                <a:sym typeface="Dosis"/>
              </a:rPr>
              <a:t>zach@codecademy.com</a:t>
            </a:r>
            <a:endParaRPr sz="1200">
              <a:solidFill>
                <a:srgbClr val="BCBEC0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pic>
        <p:nvPicPr>
          <p:cNvPr id="191" name="Shape 19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890566" y="1496600"/>
            <a:ext cx="1362880" cy="286626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Shape 192"/>
          <p:cNvSpPr/>
          <p:nvPr/>
        </p:nvSpPr>
        <p:spPr>
          <a:xfrm>
            <a:off x="2676525" y="4634425"/>
            <a:ext cx="3790948" cy="34727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C8CACB"/>
              </a:buClr>
              <a:buFont typeface="Arial"/>
              <a:buNone/>
            </a:pPr>
            <a:r>
              <a:rPr lang="en" sz="1200">
                <a:solidFill>
                  <a:srgbClr val="C8CACB"/>
                </a:solidFill>
                <a:latin typeface="Dosis"/>
                <a:ea typeface="Dosis"/>
                <a:cs typeface="Dosis"/>
                <a:sym typeface="Dosis"/>
              </a:rPr>
              <a:t>WE’RE HIRING:</a:t>
            </a:r>
            <a:r>
              <a:rPr lang="en" sz="1200">
                <a:solidFill>
                  <a:srgbClr val="F4F5F5"/>
                </a:solidFill>
                <a:latin typeface="Dosis"/>
                <a:ea typeface="Dosis"/>
                <a:cs typeface="Dosis"/>
                <a:sym typeface="Dosis"/>
              </a:rPr>
              <a:t> </a:t>
            </a:r>
            <a:r>
              <a:rPr lang="en" sz="1200">
                <a:solidFill>
                  <a:srgbClr val="FA726E"/>
                </a:solidFill>
                <a:latin typeface="Dosis"/>
                <a:ea typeface="Dosis"/>
                <a:cs typeface="Dosis"/>
                <a:sym typeface="Dosis"/>
              </a:rPr>
              <a:t>http://www.codecademy.com/about/jobs</a:t>
            </a:r>
            <a:endParaRPr sz="1200">
              <a:solidFill>
                <a:schemeClr val="dk1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A8A8A"/>
              </a:buClr>
              <a:buFont typeface="Arial"/>
              <a:buNone/>
            </a:pPr>
            <a:endParaRPr sz="1200">
              <a:solidFill>
                <a:schemeClr val="lt1"/>
              </a:solidFill>
              <a:latin typeface="Dosis"/>
              <a:ea typeface="Dosis"/>
              <a:cs typeface="Dosis"/>
              <a:sym typeface="Dosis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meline">
  <p:cSld name="CUSTOM_21"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95" name="Shape 195"/>
          <p:cNvCxnSpPr/>
          <p:nvPr/>
        </p:nvCxnSpPr>
        <p:spPr>
          <a:xfrm>
            <a:off x="3811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6" name="Shape 196"/>
          <p:cNvSpPr txBox="1"/>
          <p:nvPr/>
        </p:nvSpPr>
        <p:spPr>
          <a:xfrm>
            <a:off x="4197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Q2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7" name="Shape 197"/>
          <p:cNvCxnSpPr/>
          <p:nvPr/>
        </p:nvCxnSpPr>
        <p:spPr>
          <a:xfrm>
            <a:off x="3202338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8" name="Shape 198"/>
          <p:cNvSpPr txBox="1"/>
          <p:nvPr/>
        </p:nvSpPr>
        <p:spPr>
          <a:xfrm>
            <a:off x="3240913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Q3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199" name="Shape 199"/>
          <p:cNvCxnSpPr/>
          <p:nvPr/>
        </p:nvCxnSpPr>
        <p:spPr>
          <a:xfrm>
            <a:off x="6023550" y="4509450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0" name="Shape 200"/>
          <p:cNvSpPr txBox="1"/>
          <p:nvPr/>
        </p:nvSpPr>
        <p:spPr>
          <a:xfrm>
            <a:off x="6062125" y="4480500"/>
            <a:ext cx="13098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latin typeface="Dosis"/>
                <a:ea typeface="Dosis"/>
                <a:cs typeface="Dosis"/>
                <a:sym typeface="Dosis"/>
              </a:rPr>
              <a:t>Q4</a:t>
            </a:r>
            <a:endParaRPr sz="900"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1" name="Shape 201"/>
          <p:cNvCxnSpPr/>
          <p:nvPr/>
        </p:nvCxnSpPr>
        <p:spPr>
          <a:xfrm>
            <a:off x="3811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2" name="Shape 202"/>
          <p:cNvSpPr txBox="1"/>
          <p:nvPr/>
        </p:nvSpPr>
        <p:spPr>
          <a:xfrm>
            <a:off x="4197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July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3" name="Shape 203"/>
          <p:cNvSpPr txBox="1"/>
          <p:nvPr/>
        </p:nvSpPr>
        <p:spPr>
          <a:xfrm>
            <a:off x="1365081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August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4" name="Shape 204"/>
          <p:cNvCxnSpPr/>
          <p:nvPr/>
        </p:nvCxnSpPr>
        <p:spPr>
          <a:xfrm>
            <a:off x="1326506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5" name="Shape 205"/>
          <p:cNvSpPr txBox="1"/>
          <p:nvPr/>
        </p:nvSpPr>
        <p:spPr>
          <a:xfrm>
            <a:off x="23122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September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06" name="Shape 206"/>
          <p:cNvCxnSpPr/>
          <p:nvPr/>
        </p:nvCxnSpPr>
        <p:spPr>
          <a:xfrm>
            <a:off x="22736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07" name="Shape 207"/>
          <p:cNvCxnSpPr/>
          <p:nvPr/>
        </p:nvCxnSpPr>
        <p:spPr>
          <a:xfrm>
            <a:off x="60235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08" name="Shape 208"/>
          <p:cNvSpPr txBox="1"/>
          <p:nvPr/>
        </p:nvSpPr>
        <p:spPr>
          <a:xfrm>
            <a:off x="60621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January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09" name="Shape 209"/>
          <p:cNvSpPr txBox="1"/>
          <p:nvPr/>
        </p:nvSpPr>
        <p:spPr>
          <a:xfrm>
            <a:off x="70074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February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0" name="Shape 210"/>
          <p:cNvCxnSpPr/>
          <p:nvPr/>
        </p:nvCxnSpPr>
        <p:spPr>
          <a:xfrm>
            <a:off x="69689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1" name="Shape 211"/>
          <p:cNvSpPr txBox="1"/>
          <p:nvPr/>
        </p:nvSpPr>
        <p:spPr>
          <a:xfrm>
            <a:off x="79546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March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2" name="Shape 212"/>
          <p:cNvCxnSpPr/>
          <p:nvPr/>
        </p:nvCxnSpPr>
        <p:spPr>
          <a:xfrm>
            <a:off x="79160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3" name="Shape 213"/>
          <p:cNvCxnSpPr/>
          <p:nvPr/>
        </p:nvCxnSpPr>
        <p:spPr>
          <a:xfrm>
            <a:off x="3202350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4" name="Shape 214"/>
          <p:cNvSpPr txBox="1"/>
          <p:nvPr/>
        </p:nvSpPr>
        <p:spPr>
          <a:xfrm>
            <a:off x="3240925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October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15" name="Shape 215"/>
          <p:cNvSpPr txBox="1"/>
          <p:nvPr/>
        </p:nvSpPr>
        <p:spPr>
          <a:xfrm>
            <a:off x="4186280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November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6" name="Shape 216"/>
          <p:cNvCxnSpPr/>
          <p:nvPr/>
        </p:nvCxnSpPr>
        <p:spPr>
          <a:xfrm>
            <a:off x="4147705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17" name="Shape 217"/>
          <p:cNvSpPr txBox="1"/>
          <p:nvPr/>
        </p:nvSpPr>
        <p:spPr>
          <a:xfrm>
            <a:off x="5133469" y="4040675"/>
            <a:ext cx="8592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00">
                <a:solidFill>
                  <a:srgbClr val="B7B7B7"/>
                </a:solidFill>
                <a:latin typeface="Dosis"/>
                <a:ea typeface="Dosis"/>
                <a:cs typeface="Dosis"/>
                <a:sym typeface="Dosis"/>
              </a:rPr>
              <a:t>December</a:t>
            </a: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900">
              <a:solidFill>
                <a:srgbClr val="B7B7B7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18" name="Shape 218"/>
          <p:cNvCxnSpPr/>
          <p:nvPr/>
        </p:nvCxnSpPr>
        <p:spPr>
          <a:xfrm>
            <a:off x="5094894" y="4069625"/>
            <a:ext cx="0" cy="2829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19" name="Shape 219"/>
          <p:cNvCxnSpPr/>
          <p:nvPr/>
        </p:nvCxnSpPr>
        <p:spPr>
          <a:xfrm>
            <a:off x="3202338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0" name="Shape 220"/>
          <p:cNvCxnSpPr/>
          <p:nvPr/>
        </p:nvCxnSpPr>
        <p:spPr>
          <a:xfrm>
            <a:off x="60235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21" name="Shape 221"/>
          <p:cNvCxnSpPr/>
          <p:nvPr/>
        </p:nvCxnSpPr>
        <p:spPr>
          <a:xfrm>
            <a:off x="381150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22" name="Shape 222"/>
          <p:cNvSpPr/>
          <p:nvPr/>
        </p:nvSpPr>
        <p:spPr>
          <a:xfrm>
            <a:off x="1326500" y="3228775"/>
            <a:ext cx="1881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Spec definition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3" name="Shape 223"/>
          <p:cNvSpPr/>
          <p:nvPr/>
        </p:nvSpPr>
        <p:spPr>
          <a:xfrm>
            <a:off x="3207925" y="3228775"/>
            <a:ext cx="28155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Evaluate, and build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4" name="Shape 224"/>
          <p:cNvSpPr/>
          <p:nvPr/>
        </p:nvSpPr>
        <p:spPr>
          <a:xfrm>
            <a:off x="6023552" y="34435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non-US app store?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5" name="Shape 225"/>
          <p:cNvSpPr/>
          <p:nvPr/>
        </p:nvSpPr>
        <p:spPr>
          <a:xfrm>
            <a:off x="1326450" y="1196281"/>
            <a:ext cx="22944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LTP 1+2 francine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6" name="Shape 226"/>
          <p:cNvSpPr/>
          <p:nvPr/>
        </p:nvSpPr>
        <p:spPr>
          <a:xfrm>
            <a:off x="3620852" y="1196281"/>
            <a:ext cx="11220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final release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7" name="Shape 227"/>
          <p:cNvSpPr/>
          <p:nvPr/>
        </p:nvSpPr>
        <p:spPr>
          <a:xfrm>
            <a:off x="1326450" y="1501081"/>
            <a:ext cx="1881300" cy="2148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HT: 100 interviews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8" name="Shape 228"/>
          <p:cNvSpPr/>
          <p:nvPr/>
        </p:nvSpPr>
        <p:spPr>
          <a:xfrm>
            <a:off x="3210751" y="1501081"/>
            <a:ext cx="1391400" cy="323700"/>
          </a:xfrm>
          <a:prstGeom prst="roundRect">
            <a:avLst>
              <a:gd name="adj" fmla="val 0"/>
            </a:avLst>
          </a:prstGeom>
          <a:solidFill>
            <a:srgbClr val="29526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hireability funnel + integration?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29" name="Shape 229"/>
          <p:cNvSpPr/>
          <p:nvPr/>
        </p:nvSpPr>
        <p:spPr>
          <a:xfrm>
            <a:off x="1326450" y="2255231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Peer Code Review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0" name="Shape 230"/>
          <p:cNvSpPr/>
          <p:nvPr/>
        </p:nvSpPr>
        <p:spPr>
          <a:xfrm>
            <a:off x="1326450" y="2552106"/>
            <a:ext cx="1881300" cy="214800"/>
          </a:xfrm>
          <a:prstGeom prst="roundRect">
            <a:avLst>
              <a:gd name="adj" fmla="val 0"/>
            </a:avLst>
          </a:prstGeom>
          <a:solidFill>
            <a:srgbClr val="59A1C9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FFFFFF"/>
                </a:solidFill>
                <a:latin typeface="Dosis"/>
                <a:ea typeface="Dosis"/>
                <a:cs typeface="Dosis"/>
                <a:sym typeface="Dosis"/>
              </a:rPr>
              <a:t>Guidance Counselor</a:t>
            </a:r>
            <a:endParaRPr sz="1000">
              <a:solidFill>
                <a:srgbClr val="FFFFFF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1" name="Shape 231"/>
          <p:cNvSpPr/>
          <p:nvPr/>
        </p:nvSpPr>
        <p:spPr>
          <a:xfrm>
            <a:off x="7313577" y="3228781"/>
            <a:ext cx="1500300" cy="214800"/>
          </a:xfrm>
          <a:prstGeom prst="roundRect">
            <a:avLst>
              <a:gd name="adj" fmla="val 0"/>
            </a:avLst>
          </a:prstGeom>
          <a:solidFill>
            <a:srgbClr val="40D7C1"/>
          </a:solidFill>
          <a:ln w="9525" cap="flat" cmpd="sng">
            <a:solidFill>
              <a:srgbClr val="FFFFFF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666666"/>
                </a:solidFill>
                <a:latin typeface="Dosis"/>
                <a:ea typeface="Dosis"/>
                <a:cs typeface="Dosis"/>
                <a:sym typeface="Dosis"/>
              </a:rPr>
              <a:t>Deliver to US app store</a:t>
            </a:r>
            <a:endParaRPr sz="1000">
              <a:solidFill>
                <a:srgbClr val="666666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cxnSp>
        <p:nvCxnSpPr>
          <p:cNvPr id="232" name="Shape 232"/>
          <p:cNvCxnSpPr/>
          <p:nvPr/>
        </p:nvCxnSpPr>
        <p:spPr>
          <a:xfrm>
            <a:off x="8813875" y="977325"/>
            <a:ext cx="0" cy="289350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sp>
        <p:nvSpPr>
          <p:cNvPr id="233" name="Shape 233"/>
          <p:cNvSpPr/>
          <p:nvPr/>
        </p:nvSpPr>
        <p:spPr>
          <a:xfrm>
            <a:off x="6216263" y="641550"/>
            <a:ext cx="142500" cy="142500"/>
          </a:xfrm>
          <a:prstGeom prst="rect">
            <a:avLst/>
          </a:prstGeom>
          <a:solidFill>
            <a:srgbClr val="29526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Shape 234"/>
          <p:cNvSpPr txBox="1"/>
          <p:nvPr/>
        </p:nvSpPr>
        <p:spPr>
          <a:xfrm>
            <a:off x="6327286" y="536775"/>
            <a:ext cx="9723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295269"/>
                </a:solidFill>
                <a:latin typeface="Dosis"/>
                <a:ea typeface="Dosis"/>
                <a:cs typeface="Dosis"/>
                <a:sym typeface="Dosis"/>
              </a:rPr>
              <a:t>LTP3</a:t>
            </a:r>
            <a:endParaRPr sz="1100">
              <a:solidFill>
                <a:srgbClr val="295269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5" name="Shape 235"/>
          <p:cNvSpPr txBox="1"/>
          <p:nvPr/>
        </p:nvSpPr>
        <p:spPr>
          <a:xfrm>
            <a:off x="7040238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6AB1D3"/>
                </a:solidFill>
                <a:latin typeface="Dosis"/>
                <a:ea typeface="Dosis"/>
                <a:cs typeface="Dosis"/>
                <a:sym typeface="Dosis"/>
              </a:rPr>
              <a:t>Community + $</a:t>
            </a:r>
            <a:endParaRPr sz="1100">
              <a:solidFill>
                <a:srgbClr val="6AB1D3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6" name="Shape 236"/>
          <p:cNvSpPr/>
          <p:nvPr/>
        </p:nvSpPr>
        <p:spPr>
          <a:xfrm>
            <a:off x="6929213" y="641550"/>
            <a:ext cx="142500" cy="142500"/>
          </a:xfrm>
          <a:prstGeom prst="rect">
            <a:avLst/>
          </a:prstGeom>
          <a:solidFill>
            <a:srgbClr val="6AB1D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Shape 237"/>
          <p:cNvSpPr txBox="1"/>
          <p:nvPr/>
        </p:nvSpPr>
        <p:spPr>
          <a:xfrm>
            <a:off x="8301731" y="536775"/>
            <a:ext cx="1071900" cy="34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40D7C1"/>
                </a:solidFill>
                <a:latin typeface="Dosis"/>
                <a:ea typeface="Dosis"/>
                <a:cs typeface="Dosis"/>
                <a:sym typeface="Dosis"/>
              </a:rPr>
              <a:t>Mobile</a:t>
            </a:r>
            <a:endParaRPr sz="1100">
              <a:solidFill>
                <a:srgbClr val="40D7C1"/>
              </a:solidFill>
              <a:latin typeface="Dosis"/>
              <a:ea typeface="Dosis"/>
              <a:cs typeface="Dosis"/>
              <a:sym typeface="Dosis"/>
            </a:endParaRPr>
          </a:p>
        </p:txBody>
      </p:sp>
      <p:sp>
        <p:nvSpPr>
          <p:cNvPr id="238" name="Shape 238"/>
          <p:cNvSpPr/>
          <p:nvPr/>
        </p:nvSpPr>
        <p:spPr>
          <a:xfrm>
            <a:off x="8190706" y="641550"/>
            <a:ext cx="142500" cy="142500"/>
          </a:xfrm>
          <a:prstGeom prst="rect">
            <a:avLst/>
          </a:prstGeom>
          <a:solidFill>
            <a:srgbClr val="40D7C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239" name="Shape 239"/>
          <p:cNvCxnSpPr/>
          <p:nvPr/>
        </p:nvCxnSpPr>
        <p:spPr>
          <a:xfrm>
            <a:off x="381150" y="38495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0" name="Shape 240"/>
          <p:cNvCxnSpPr/>
          <p:nvPr/>
        </p:nvCxnSpPr>
        <p:spPr>
          <a:xfrm>
            <a:off x="381150" y="97732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1" name="Shape 241"/>
          <p:cNvCxnSpPr/>
          <p:nvPr/>
        </p:nvCxnSpPr>
        <p:spPr>
          <a:xfrm>
            <a:off x="381150" y="2017875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  <p:cxnSp>
        <p:nvCxnSpPr>
          <p:cNvPr id="242" name="Shape 242"/>
          <p:cNvCxnSpPr/>
          <p:nvPr/>
        </p:nvCxnSpPr>
        <p:spPr>
          <a:xfrm>
            <a:off x="381150" y="2987150"/>
            <a:ext cx="8435100" cy="0"/>
          </a:xfrm>
          <a:prstGeom prst="straightConnector1">
            <a:avLst/>
          </a:prstGeom>
          <a:noFill/>
          <a:ln w="9525" cap="flat" cmpd="sng">
            <a:solidFill>
              <a:srgbClr val="939598"/>
            </a:solidFill>
            <a:prstDash val="dot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Shape 248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5200"/>
              <a:buFont typeface="Roboto"/>
              <a:buNone/>
              <a:defRPr sz="52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9" name="Shape 249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 sz="2800"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0" name="Shape 25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Shape 252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253" name="Shape 25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Shape 25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Roboto"/>
              <a:buNone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6" name="Shape 25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●"/>
              <a:defRPr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Font typeface="Roboto"/>
              <a:buChar char="○"/>
              <a:defRPr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Font typeface="Roboto"/>
              <a:buChar char="■"/>
              <a:defRPr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57" name="Shape 25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Shape 25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0" name="Shape 26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1" name="Shape 261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2" name="Shape 26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65" name="Shape 26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Shape 26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268" name="Shape 268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69" name="Shape 26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Shape 271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5" name="Shape 275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276" name="Shape 276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277" name="Shape 277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281" name="Shape 28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4" name="Shape 284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algn="ctr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85" name="Shape 28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Shape 28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hape 2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slideLayout" Target="../slideLayouts/slideLayout24.xml"/><Relationship Id="rId18" Type="http://schemas.openxmlformats.org/officeDocument/2006/relationships/slideLayout" Target="../slideLayouts/slideLayout29.xml"/><Relationship Id="rId3" Type="http://schemas.openxmlformats.org/officeDocument/2006/relationships/slideLayout" Target="../slideLayouts/slideLayout14.xml"/><Relationship Id="rId21" Type="http://schemas.openxmlformats.org/officeDocument/2006/relationships/slideLayout" Target="../slideLayouts/slideLayout32.xml"/><Relationship Id="rId7" Type="http://schemas.openxmlformats.org/officeDocument/2006/relationships/slideLayout" Target="../slideLayouts/slideLayout18.xml"/><Relationship Id="rId12" Type="http://schemas.openxmlformats.org/officeDocument/2006/relationships/slideLayout" Target="../slideLayouts/slideLayout23.xml"/><Relationship Id="rId17" Type="http://schemas.openxmlformats.org/officeDocument/2006/relationships/slideLayout" Target="../slideLayouts/slideLayout28.xml"/><Relationship Id="rId2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27.xml"/><Relationship Id="rId20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26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1.xml"/><Relationship Id="rId19" Type="http://schemas.openxmlformats.org/officeDocument/2006/relationships/slideLayout" Target="../slideLayouts/slideLayout30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slideLayout" Target="../slideLayouts/slideLayout25.xml"/><Relationship Id="rId22" Type="http://schemas.openxmlformats.org/officeDocument/2006/relationships/slideLayout" Target="../slideLayouts/slideLayout3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457200" y="205978"/>
            <a:ext cx="8229600" cy="8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 b="1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457200" y="1200150"/>
            <a:ext cx="8229600" cy="372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000"/>
              <a:buChar char="●"/>
              <a:defRPr sz="3000">
                <a:solidFill>
                  <a:schemeClr val="dk1"/>
                </a:solidFill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○"/>
              <a:defRPr sz="2400">
                <a:solidFill>
                  <a:schemeClr val="dk1"/>
                </a:solidFill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Char char="■"/>
              <a:defRPr sz="2400">
                <a:solidFill>
                  <a:schemeClr val="dk1"/>
                </a:solidFill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 sz="1800">
                <a:solidFill>
                  <a:schemeClr val="dk1"/>
                </a:solidFill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 sz="1800">
                <a:solidFill>
                  <a:schemeClr val="dk1"/>
                </a:solidFill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 sz="1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  <p:sldLayoutId id="2147483661" r:id="rId3"/>
    <p:sldLayoutId id="2147483662" r:id="rId4"/>
    <p:sldLayoutId id="2147483663" r:id="rId5"/>
    <p:sldLayoutId id="2147483664" r:id="rId6"/>
    <p:sldLayoutId id="2147483665" r:id="rId7"/>
    <p:sldLayoutId id="2147483666" r:id="rId8"/>
    <p:sldLayoutId id="2147483667" r:id="rId9"/>
    <p:sldLayoutId id="2147483668" r:id="rId10"/>
    <p:sldLayoutId id="2147483669" r:id="rId11"/>
    <p:sldLayoutId id="2147483670" r:id="rId12"/>
    <p:sldLayoutId id="2147483671" r:id="rId13"/>
    <p:sldLayoutId id="2147483672" r:id="rId14"/>
    <p:sldLayoutId id="2147483673" r:id="rId15"/>
    <p:sldLayoutId id="2147483674" r:id="rId16"/>
    <p:sldLayoutId id="2147483675" r:id="rId17"/>
    <p:sldLayoutId id="2147483676" r:id="rId18"/>
    <p:sldLayoutId id="2147483677" r:id="rId19"/>
    <p:sldLayoutId id="2147483678" r:id="rId20"/>
    <p:sldLayoutId id="2147483679" r:id="rId21"/>
    <p:sldLayoutId id="2147483680" r:id="rId2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Shape 24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Roboto"/>
              <a:buNone/>
              <a:defRPr sz="28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5" name="Shape 24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46" name="Shape 24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1" r:id="rId1"/>
    <p:sldLayoutId id="2147483682" r:id="rId2"/>
    <p:sldLayoutId id="2147483683" r:id="rId3"/>
    <p:sldLayoutId id="2147483684" r:id="rId4"/>
    <p:sldLayoutId id="2147483685" r:id="rId5"/>
    <p:sldLayoutId id="2147483686" r:id="rId6"/>
    <p:sldLayoutId id="2147483687" r:id="rId7"/>
    <p:sldLayoutId id="2147483688" r:id="rId8"/>
    <p:sldLayoutId id="2147483689" r:id="rId9"/>
    <p:sldLayoutId id="2147483690" r:id="rId10"/>
    <p:sldLayoutId id="214748369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5" Type="http://schemas.openxmlformats.org/officeDocument/2006/relationships/chart" Target="../charts/chart3.xml"/><Relationship Id="rId4" Type="http://schemas.openxmlformats.org/officeDocument/2006/relationships/chart" Target="../charts/char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95269"/>
        </a:solidFill>
        <a:effectLst/>
      </p:bgPr>
    </p:bg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/>
          <p:nvPr/>
        </p:nvSpPr>
        <p:spPr>
          <a:xfrm>
            <a:off x="466813" y="2994050"/>
            <a:ext cx="8210374" cy="1561464"/>
          </a:xfrm>
          <a:custGeom>
            <a:avLst/>
            <a:gdLst/>
            <a:ahLst/>
            <a:cxnLst/>
            <a:rect l="0" t="0" r="0" b="0"/>
            <a:pathLst>
              <a:path w="21599" h="21600" extrusionOk="0">
                <a:moveTo>
                  <a:pt x="0" y="0"/>
                </a:moveTo>
                <a:lnTo>
                  <a:pt x="21599" y="0"/>
                </a:lnTo>
                <a:lnTo>
                  <a:pt x="21599" y="21600"/>
                </a:lnTo>
                <a:lnTo>
                  <a:pt x="0" y="21600"/>
                </a:lnTo>
                <a:lnTo>
                  <a:pt x="0" y="0"/>
                </a:lnTo>
                <a:close/>
              </a:path>
            </a:pathLst>
          </a:custGeom>
          <a:noFill/>
          <a:ln>
            <a:noFill/>
          </a:ln>
        </p:spPr>
        <p:txBody>
          <a:bodyPr spcFirstLastPara="1" wrap="square" lIns="35725" tIns="35725" rIns="35725" bIns="357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95269"/>
              </a:buClr>
              <a:buFont typeface="Arial"/>
              <a:buNone/>
            </a:pPr>
            <a:r>
              <a:rPr lang="en" sz="5600" dirty="0">
                <a:solidFill>
                  <a:schemeClr val="lt1"/>
                </a:solidFill>
                <a:latin typeface="+mj-lt"/>
                <a:ea typeface="Roboto Black"/>
                <a:sym typeface="Roboto Black"/>
              </a:rPr>
              <a:t>Capstone: Attribution</a:t>
            </a:r>
            <a:endParaRPr sz="1200" dirty="0">
              <a:solidFill>
                <a:schemeClr val="lt1"/>
              </a:solidFill>
              <a:latin typeface="+mj-l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+mj-lt"/>
                <a:ea typeface="Roboto Thin"/>
                <a:cs typeface="Roboto Thin"/>
                <a:sym typeface="Roboto Thin"/>
              </a:rPr>
              <a:t>Learn SQL from Scratch</a:t>
            </a:r>
            <a:endParaRPr sz="2800" dirty="0">
              <a:solidFill>
                <a:srgbClr val="EFEFEF"/>
              </a:solidFill>
              <a:latin typeface="+mj-lt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2800" dirty="0">
                <a:solidFill>
                  <a:srgbClr val="EFEFEF"/>
                </a:solidFill>
                <a:latin typeface="+mj-lt"/>
                <a:ea typeface="Roboto Thin"/>
                <a:cs typeface="Roboto Thin"/>
                <a:sym typeface="Roboto Thin"/>
              </a:rPr>
              <a:t>Ji Hwan Hwang</a:t>
            </a:r>
            <a:endParaRPr sz="2800" dirty="0">
              <a:solidFill>
                <a:srgbClr val="EFEFEF"/>
              </a:solidFill>
              <a:latin typeface="+mj-lt"/>
              <a:ea typeface="Roboto Thin"/>
              <a:cs typeface="Roboto Thin"/>
              <a:sym typeface="Roboto Thi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 dirty="0">
                <a:solidFill>
                  <a:srgbClr val="EFEFEF"/>
                </a:solidFill>
                <a:latin typeface="+mj-lt"/>
                <a:ea typeface="Roboto Thin"/>
                <a:cs typeface="Roboto Thin"/>
                <a:sym typeface="Roboto Thin"/>
              </a:rPr>
              <a:t>June 14</a:t>
            </a:r>
            <a:r>
              <a:rPr lang="en" sz="2800" baseline="30000" dirty="0">
                <a:solidFill>
                  <a:srgbClr val="EFEFEF"/>
                </a:solidFill>
                <a:latin typeface="+mj-lt"/>
                <a:ea typeface="Roboto Thin"/>
                <a:cs typeface="Roboto Thin"/>
                <a:sym typeface="Roboto Thin"/>
              </a:rPr>
              <a:t>th</a:t>
            </a:r>
            <a:r>
              <a:rPr lang="en" sz="2800" dirty="0">
                <a:solidFill>
                  <a:srgbClr val="EFEFEF"/>
                </a:solidFill>
                <a:latin typeface="+mj-lt"/>
                <a:ea typeface="Roboto Thin"/>
                <a:cs typeface="Roboto Thin"/>
                <a:sym typeface="Roboto Thin"/>
              </a:rPr>
              <a:t>, 2018</a:t>
            </a:r>
            <a:endParaRPr sz="2800" dirty="0">
              <a:solidFill>
                <a:srgbClr val="EFEFEF"/>
              </a:solidFill>
              <a:latin typeface="+mj-lt"/>
              <a:ea typeface="Roboto Thin"/>
              <a:cs typeface="Roboto Thin"/>
              <a:sym typeface="Roboto Thin"/>
            </a:endParaRPr>
          </a:p>
        </p:txBody>
      </p:sp>
      <p:pic>
        <p:nvPicPr>
          <p:cNvPr id="299" name="Shape 2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6824" y="661700"/>
            <a:ext cx="2024775" cy="4258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164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What is the user journey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25">
            <a:extLst>
              <a:ext uri="{FF2B5EF4-FFF2-40B4-BE49-F238E27FC236}">
                <a16:creationId xmlns:a16="http://schemas.microsoft.com/office/drawing/2014/main" id="{0F65ABCF-0EB6-4084-B5F6-D4AB6F53953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808216203"/>
              </p:ext>
            </p:extLst>
          </p:nvPr>
        </p:nvGraphicFramePr>
        <p:xfrm>
          <a:off x="2041410" y="1325921"/>
          <a:ext cx="4920899" cy="309947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2559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8455">
                  <a:extLst>
                    <a:ext uri="{9D8B030D-6E8A-4147-A177-3AD203B41FA5}">
                      <a16:colId xmlns:a16="http://schemas.microsoft.com/office/drawing/2014/main" val="1436231783"/>
                    </a:ext>
                  </a:extLst>
                </a:gridCol>
                <a:gridCol w="1136474">
                  <a:extLst>
                    <a:ext uri="{9D8B030D-6E8A-4147-A177-3AD203B41FA5}">
                      <a16:colId xmlns:a16="http://schemas.microsoft.com/office/drawing/2014/main" val="2206409758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Count(*)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email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weekly-newsletter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447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facebook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retargetting</a:t>
                      </a:r>
                      <a:r>
                        <a:rPr lang="en-US" sz="1000" dirty="0"/>
                        <a:t>-ad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443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email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retargetting</a:t>
                      </a:r>
                      <a:r>
                        <a:rPr lang="en-US" sz="1000" dirty="0"/>
                        <a:t>-campaign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245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nytimes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getting-to-know-cool-</a:t>
                      </a:r>
                      <a:r>
                        <a:rPr lang="en-US" sz="1000" dirty="0" err="1"/>
                        <a:t>tshirts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232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6815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buzzfeed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ten-crazy-cool-</a:t>
                      </a:r>
                      <a:r>
                        <a:rPr lang="en-US" sz="1000" dirty="0" err="1"/>
                        <a:t>tshirts</a:t>
                      </a:r>
                      <a:r>
                        <a:rPr lang="en-US" sz="1000" dirty="0"/>
                        <a:t>-facts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190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4874068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medium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interview-with-cool-</a:t>
                      </a:r>
                      <a:r>
                        <a:rPr lang="en-US" sz="1000" dirty="0" err="1"/>
                        <a:t>tshirts</a:t>
                      </a:r>
                      <a:r>
                        <a:rPr lang="en-US" sz="1000" dirty="0"/>
                        <a:t>-founder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184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207861095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google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paid-search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178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80715381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google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cool-</a:t>
                      </a:r>
                      <a:r>
                        <a:rPr lang="en-US" sz="1000" dirty="0" err="1"/>
                        <a:t>tshirts</a:t>
                      </a:r>
                      <a:r>
                        <a:rPr lang="en-US" sz="1000" dirty="0"/>
                        <a:t>-search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60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579633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0801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2.3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What is the user journey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 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'Number of Visitors'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where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'4 - purchase';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How many visitors make a purchase?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+mn-lt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-&gt; The visitors who made a purchase are 361.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-&gt; 361/1979 = 0.18 = 18%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  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408602322"/>
              </p:ext>
            </p:extLst>
          </p:nvPr>
        </p:nvGraphicFramePr>
        <p:xfrm>
          <a:off x="177974" y="3189025"/>
          <a:ext cx="4920899" cy="75227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49208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Number of Visitors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361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3269490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13039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2.4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What is the user journey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057567"/>
            <a:ext cx="3870900" cy="3865968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max(timestamp)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last_touch_at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where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'4 - purchase'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  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  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ft_attr.utm_source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'Source’,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ft_attr.utm_campaign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'Campaign',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	 count(*)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1,2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3 desc;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057566"/>
            <a:ext cx="4920900" cy="3865968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How many last touches on the purchase page is each campaign responsible for?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200" dirty="0">
              <a:latin typeface="+mn-lt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-&gt; Weekly-newsletter of email has 115 counts, retargeting-ad of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facebook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has 113 counts, retargeting-campaign of email has 54 counts, paid-search of google has 52 counts, ten-crazy-cool-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-facts of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buzzfeed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has 9 counts, getting-to-know-cool-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of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nytimes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has 9 counts, interview-with-cool-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-founder of medium has 7 counts, and 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-search of google has 2 counts.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200" dirty="0">
              <a:latin typeface="+mn-lt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-&gt; Among campaigns, weekly-newsletter of email has the highest number of counts, and 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-search of google has the lowest number of counts.</a:t>
            </a:r>
            <a:endParaRPr sz="1200" dirty="0">
              <a:latin typeface="+mn-lt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2284049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19966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2.4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What is the user journey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graphicFrame>
        <p:nvGraphicFramePr>
          <p:cNvPr id="6" name="Shape 325">
            <a:extLst>
              <a:ext uri="{FF2B5EF4-FFF2-40B4-BE49-F238E27FC236}">
                <a16:creationId xmlns:a16="http://schemas.microsoft.com/office/drawing/2014/main" id="{D5AFFD89-6FBB-4149-ADD5-66C7E342D9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801237666"/>
              </p:ext>
            </p:extLst>
          </p:nvPr>
        </p:nvGraphicFramePr>
        <p:xfrm>
          <a:off x="2111550" y="1353855"/>
          <a:ext cx="4920899" cy="30172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2559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8455">
                  <a:extLst>
                    <a:ext uri="{9D8B030D-6E8A-4147-A177-3AD203B41FA5}">
                      <a16:colId xmlns:a16="http://schemas.microsoft.com/office/drawing/2014/main" val="1436231783"/>
                    </a:ext>
                  </a:extLst>
                </a:gridCol>
                <a:gridCol w="1136474">
                  <a:extLst>
                    <a:ext uri="{9D8B030D-6E8A-4147-A177-3AD203B41FA5}">
                      <a16:colId xmlns:a16="http://schemas.microsoft.com/office/drawing/2014/main" val="2206409758"/>
                    </a:ext>
                  </a:extLst>
                </a:gridCol>
              </a:tblGrid>
              <a:tr h="30864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Count(*)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864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email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weekly-newsletter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115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864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facebook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retargetting</a:t>
                      </a:r>
                      <a:r>
                        <a:rPr lang="en-US" sz="1000" dirty="0"/>
                        <a:t>-ad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113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0864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email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retargetting</a:t>
                      </a:r>
                      <a:r>
                        <a:rPr lang="en-US" sz="1000" dirty="0"/>
                        <a:t>-campaign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54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0864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google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paid-search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52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0864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buzzfeed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ten-crazy-cool-</a:t>
                      </a:r>
                      <a:r>
                        <a:rPr lang="en-US" sz="1000" dirty="0" err="1"/>
                        <a:t>tshirts</a:t>
                      </a:r>
                      <a:r>
                        <a:rPr lang="en-US" sz="1000" dirty="0"/>
                        <a:t>-facts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9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848740680"/>
                  </a:ext>
                </a:extLst>
              </a:tr>
              <a:tr h="30864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nytimes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getting-to-know-cool-</a:t>
                      </a:r>
                      <a:r>
                        <a:rPr lang="en-US" sz="1000" dirty="0" err="1"/>
                        <a:t>tshirts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9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207861095"/>
                  </a:ext>
                </a:extLst>
              </a:tr>
              <a:tr h="30864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medium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interview-with-cool-</a:t>
                      </a:r>
                      <a:r>
                        <a:rPr lang="en-US" sz="1000" dirty="0" err="1"/>
                        <a:t>tshirts</a:t>
                      </a:r>
                      <a:r>
                        <a:rPr lang="en-US" sz="1000" dirty="0"/>
                        <a:t>-founder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7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807153819"/>
                  </a:ext>
                </a:extLst>
              </a:tr>
              <a:tr h="308648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google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cool-</a:t>
                      </a:r>
                      <a:r>
                        <a:rPr lang="en-US" sz="1000" dirty="0" err="1"/>
                        <a:t>tshirts</a:t>
                      </a:r>
                      <a:r>
                        <a:rPr lang="en-US" sz="1000" dirty="0"/>
                        <a:t>-search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2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35796332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06879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164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2.5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What is the typical user journey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0" name="차트 29">
            <a:extLst>
              <a:ext uri="{FF2B5EF4-FFF2-40B4-BE49-F238E27FC236}">
                <a16:creationId xmlns:a16="http://schemas.microsoft.com/office/drawing/2014/main" id="{F6181C4A-72CA-4048-B116-9F3B81B7322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49404937"/>
              </p:ext>
            </p:extLst>
          </p:nvPr>
        </p:nvGraphicFramePr>
        <p:xfrm>
          <a:off x="311700" y="1054025"/>
          <a:ext cx="4059409" cy="18277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31" name="차트 30">
            <a:extLst>
              <a:ext uri="{FF2B5EF4-FFF2-40B4-BE49-F238E27FC236}">
                <a16:creationId xmlns:a16="http://schemas.microsoft.com/office/drawing/2014/main" id="{E6F9E4C6-4F18-4771-8C9C-E05D7CA7126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71110593"/>
              </p:ext>
            </p:extLst>
          </p:nvPr>
        </p:nvGraphicFramePr>
        <p:xfrm>
          <a:off x="4572000" y="1054025"/>
          <a:ext cx="4260300" cy="205632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aphicFrame>
        <p:nvGraphicFramePr>
          <p:cNvPr id="32" name="차트 31">
            <a:extLst>
              <a:ext uri="{FF2B5EF4-FFF2-40B4-BE49-F238E27FC236}">
                <a16:creationId xmlns:a16="http://schemas.microsoft.com/office/drawing/2014/main" id="{26FE041D-A8F8-4323-869D-6465847FAE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06669870"/>
              </p:ext>
            </p:extLst>
          </p:nvPr>
        </p:nvGraphicFramePr>
        <p:xfrm>
          <a:off x="225133" y="2866159"/>
          <a:ext cx="4246421" cy="227734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5"/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1F47F7F6-8E92-4866-8E60-320CACD36897}"/>
              </a:ext>
            </a:extLst>
          </p:cNvPr>
          <p:cNvSpPr txBox="1"/>
          <p:nvPr/>
        </p:nvSpPr>
        <p:spPr>
          <a:xfrm>
            <a:off x="4419600" y="3214255"/>
            <a:ext cx="44127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-&gt;In case of first touches, </a:t>
            </a:r>
            <a:r>
              <a:rPr lang="en-US" sz="1100" dirty="0" err="1"/>
              <a:t>buzzfeed</a:t>
            </a:r>
            <a:r>
              <a:rPr lang="en-US" sz="1100" dirty="0"/>
              <a:t>, </a:t>
            </a:r>
            <a:r>
              <a:rPr lang="en-US" sz="1100" dirty="0" err="1"/>
              <a:t>nytimes</a:t>
            </a:r>
            <a:r>
              <a:rPr lang="en-US" sz="1100" dirty="0"/>
              <a:t>, and medium are the typical user journey.  </a:t>
            </a:r>
          </a:p>
          <a:p>
            <a:endParaRPr lang="en-US" sz="1100" dirty="0"/>
          </a:p>
          <a:p>
            <a:r>
              <a:rPr lang="en-US" sz="1100" dirty="0"/>
              <a:t>-&gt;However, these typical user journey do not lead to the campaigns of the last touches. Specifically, retargeting-campaign, retargeting-ad, and weekly-newspaper are the different journey contrast to the first touches.</a:t>
            </a:r>
          </a:p>
          <a:p>
            <a:endParaRPr lang="en-US" sz="1100" dirty="0"/>
          </a:p>
          <a:p>
            <a:r>
              <a:rPr lang="en-US" sz="1100" dirty="0"/>
              <a:t>-&gt; Paid-search, retargeting-campaign, retargeting-ad, and weekly-newsletter took account of most part of purchases of visitors.</a:t>
            </a:r>
          </a:p>
          <a:p>
            <a:endParaRPr lang="en-US" sz="1000" dirty="0"/>
          </a:p>
        </p:txBody>
      </p:sp>
    </p:spTree>
    <p:extLst>
      <p:ext uri="{BB962C8B-B14F-4D97-AF65-F5344CB8AC3E}">
        <p14:creationId xmlns:p14="http://schemas.microsoft.com/office/powerpoint/2010/main" val="4762084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3. </a:t>
            </a:r>
            <a:r>
              <a:rPr lang="en-US" sz="4800" dirty="0">
                <a:solidFill>
                  <a:schemeClr val="lt1"/>
                </a:solidFill>
                <a:latin typeface="+mj-lt"/>
                <a:ea typeface="Roboto Black"/>
                <a:cs typeface="Roboto Black"/>
                <a:sym typeface="Roboto Black"/>
              </a:rPr>
              <a:t>Optimize the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+mj-lt"/>
                <a:ea typeface="Roboto Black"/>
                <a:cs typeface="Roboto Black"/>
                <a:sym typeface="Roboto Black"/>
              </a:rPr>
              <a:t>campaign budget</a:t>
            </a:r>
            <a:endParaRPr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0282414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Optimize the campaign budget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" name="표 2">
            <a:extLst>
              <a:ext uri="{FF2B5EF4-FFF2-40B4-BE49-F238E27FC236}">
                <a16:creationId xmlns:a16="http://schemas.microsoft.com/office/drawing/2014/main" id="{1555D678-022C-41EE-A2BB-DF07E2C1B7B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117687"/>
              </p:ext>
            </p:extLst>
          </p:nvPr>
        </p:nvGraphicFramePr>
        <p:xfrm>
          <a:off x="477982" y="1772635"/>
          <a:ext cx="7668000" cy="2773440"/>
        </p:xfrm>
        <a:graphic>
          <a:graphicData uri="http://schemas.openxmlformats.org/drawingml/2006/table">
            <a:tbl>
              <a:tblPr firstRow="1" bandRow="1">
                <a:tableStyleId>{8628B589-4659-4227-9C68-565DD4A46BFE}</a:tableStyleId>
              </a:tblPr>
              <a:tblGrid>
                <a:gridCol w="1861359">
                  <a:extLst>
                    <a:ext uri="{9D8B030D-6E8A-4147-A177-3AD203B41FA5}">
                      <a16:colId xmlns:a16="http://schemas.microsoft.com/office/drawing/2014/main" val="1677542400"/>
                    </a:ext>
                  </a:extLst>
                </a:gridCol>
                <a:gridCol w="1125457">
                  <a:extLst>
                    <a:ext uri="{9D8B030D-6E8A-4147-A177-3AD203B41FA5}">
                      <a16:colId xmlns:a16="http://schemas.microsoft.com/office/drawing/2014/main" val="1965570509"/>
                    </a:ext>
                  </a:extLst>
                </a:gridCol>
                <a:gridCol w="1014159">
                  <a:extLst>
                    <a:ext uri="{9D8B030D-6E8A-4147-A177-3AD203B41FA5}">
                      <a16:colId xmlns:a16="http://schemas.microsoft.com/office/drawing/2014/main" val="1216219648"/>
                    </a:ext>
                  </a:extLst>
                </a:gridCol>
                <a:gridCol w="587467">
                  <a:extLst>
                    <a:ext uri="{9D8B030D-6E8A-4147-A177-3AD203B41FA5}">
                      <a16:colId xmlns:a16="http://schemas.microsoft.com/office/drawing/2014/main" val="2686171407"/>
                    </a:ext>
                  </a:extLst>
                </a:gridCol>
                <a:gridCol w="888708">
                  <a:extLst>
                    <a:ext uri="{9D8B030D-6E8A-4147-A177-3AD203B41FA5}">
                      <a16:colId xmlns:a16="http://schemas.microsoft.com/office/drawing/2014/main" val="1457553108"/>
                    </a:ext>
                  </a:extLst>
                </a:gridCol>
                <a:gridCol w="1095425">
                  <a:extLst>
                    <a:ext uri="{9D8B030D-6E8A-4147-A177-3AD203B41FA5}">
                      <a16:colId xmlns:a16="http://schemas.microsoft.com/office/drawing/2014/main" val="3180280534"/>
                    </a:ext>
                  </a:extLst>
                </a:gridCol>
                <a:gridCol w="1095425">
                  <a:extLst>
                    <a:ext uri="{9D8B030D-6E8A-4147-A177-3AD203B41FA5}">
                      <a16:colId xmlns:a16="http://schemas.microsoft.com/office/drawing/2014/main" val="584332135"/>
                    </a:ext>
                  </a:extLst>
                </a:gridCol>
              </a:tblGrid>
              <a:tr h="330754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Campaign</a:t>
                      </a:r>
                      <a:endParaRPr sz="8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First Touches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Percentage of </a:t>
                      </a:r>
                    </a:p>
                    <a:p>
                      <a:pPr algn="ctr"/>
                      <a:r>
                        <a:rPr lang="en-US" sz="800" dirty="0"/>
                        <a:t>First Touches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Last Touches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Percentage of </a:t>
                      </a:r>
                    </a:p>
                    <a:p>
                      <a:pPr algn="ctr"/>
                      <a:r>
                        <a:rPr lang="en-US" sz="800" dirty="0"/>
                        <a:t>Last Touches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Purchases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Percentage of Purchases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342523"/>
                  </a:ext>
                </a:extLst>
              </a:tr>
              <a:tr h="3006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getting-to-know-cool-</a:t>
                      </a:r>
                      <a:r>
                        <a:rPr lang="en-US" sz="800" b="1" dirty="0" err="1">
                          <a:solidFill>
                            <a:schemeClr val="tx1"/>
                          </a:solidFill>
                        </a:rPr>
                        <a:t>tshirts</a:t>
                      </a:r>
                      <a:endParaRPr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612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31%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232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2% 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3978913"/>
                  </a:ext>
                </a:extLst>
              </a:tr>
              <a:tr h="3006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weekly-newsletter</a:t>
                      </a:r>
                      <a:endParaRPr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447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32%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6298433"/>
                  </a:ext>
                </a:extLst>
              </a:tr>
              <a:tr h="3006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ten-crazy-cool-</a:t>
                      </a:r>
                      <a:r>
                        <a:rPr lang="en-US" sz="800" b="1" dirty="0" err="1">
                          <a:solidFill>
                            <a:schemeClr val="tx1"/>
                          </a:solidFill>
                        </a:rPr>
                        <a:t>tshirts</a:t>
                      </a: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-facts</a:t>
                      </a:r>
                      <a:endParaRPr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576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12939979"/>
                  </a:ext>
                </a:extLst>
              </a:tr>
              <a:tr h="3006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solidFill>
                            <a:schemeClr val="tx1"/>
                          </a:solidFill>
                        </a:rPr>
                        <a:t>retargetting</a:t>
                      </a: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-campaign</a:t>
                      </a:r>
                      <a:endParaRPr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34759296"/>
                  </a:ext>
                </a:extLst>
              </a:tr>
              <a:tr h="3006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 err="1">
                          <a:solidFill>
                            <a:schemeClr val="tx1"/>
                          </a:solidFill>
                        </a:rPr>
                        <a:t>retargetting</a:t>
                      </a: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-ad</a:t>
                      </a:r>
                      <a:endParaRPr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443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22%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31%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01389718"/>
                  </a:ext>
                </a:extLst>
              </a:tr>
              <a:tr h="3006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interview-with-cool-</a:t>
                      </a:r>
                      <a:r>
                        <a:rPr lang="en-US" sz="800" b="1" dirty="0" err="1">
                          <a:solidFill>
                            <a:schemeClr val="tx1"/>
                          </a:solidFill>
                        </a:rPr>
                        <a:t>tshirts</a:t>
                      </a: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-founder</a:t>
                      </a:r>
                      <a:endParaRPr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622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31%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184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79565816"/>
                  </a:ext>
                </a:extLst>
              </a:tr>
              <a:tr h="3006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paid-search</a:t>
                      </a:r>
                      <a:endParaRPr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0%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14%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4016187"/>
                  </a:ext>
                </a:extLst>
              </a:tr>
              <a:tr h="300656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cool-</a:t>
                      </a:r>
                      <a:r>
                        <a:rPr lang="en-US" sz="800" b="1" dirty="0" err="1">
                          <a:solidFill>
                            <a:schemeClr val="tx1"/>
                          </a:solidFill>
                        </a:rPr>
                        <a:t>tshirts</a:t>
                      </a:r>
                      <a:r>
                        <a:rPr lang="en-US" sz="800" b="1" dirty="0">
                          <a:solidFill>
                            <a:schemeClr val="tx1"/>
                          </a:solidFill>
                        </a:rPr>
                        <a:t>-search</a:t>
                      </a:r>
                      <a:endParaRPr sz="8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169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9%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3%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800" dirty="0"/>
                        <a:t>1%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60891189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AF4A2E30-D136-43CB-8E5A-8D0EEFF87C9B}"/>
              </a:ext>
            </a:extLst>
          </p:cNvPr>
          <p:cNvSpPr txBox="1"/>
          <p:nvPr/>
        </p:nvSpPr>
        <p:spPr>
          <a:xfrm>
            <a:off x="477982" y="1143652"/>
            <a:ext cx="661554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200" dirty="0" err="1"/>
              <a:t>CoolTShirts</a:t>
            </a:r>
            <a:r>
              <a:rPr lang="en-US" sz="1200" dirty="0"/>
              <a:t> can re-invest in 5 campaigns. Which should they pick and why?</a:t>
            </a:r>
          </a:p>
        </p:txBody>
      </p:sp>
    </p:spTree>
    <p:extLst>
      <p:ext uri="{BB962C8B-B14F-4D97-AF65-F5344CB8AC3E}">
        <p14:creationId xmlns:p14="http://schemas.microsoft.com/office/powerpoint/2010/main" val="27539484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3.1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Optimize the campaign budget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4A2E30-D136-43CB-8E5A-8D0EEFF87C9B}"/>
              </a:ext>
            </a:extLst>
          </p:cNvPr>
          <p:cNvSpPr txBox="1"/>
          <p:nvPr/>
        </p:nvSpPr>
        <p:spPr>
          <a:xfrm>
            <a:off x="477982" y="1143652"/>
            <a:ext cx="8252659" cy="24622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CoolTShirts</a:t>
            </a:r>
            <a:r>
              <a:rPr lang="en-US" dirty="0"/>
              <a:t> can re-invest in 5 campaigns. Which should they pick and why?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r>
              <a:rPr lang="en-US" dirty="0"/>
              <a:t>-&gt; If </a:t>
            </a:r>
            <a:r>
              <a:rPr lang="en-US" dirty="0" err="1"/>
              <a:t>CoolTShirts</a:t>
            </a:r>
            <a:r>
              <a:rPr lang="en-US" dirty="0"/>
              <a:t> can re-invest in 5 campaigns, they should mainly focus on three campaigns, such as interview-with-cool-</a:t>
            </a:r>
            <a:r>
              <a:rPr lang="en-US" dirty="0" err="1"/>
              <a:t>tshirts</a:t>
            </a:r>
            <a:r>
              <a:rPr lang="en-US" dirty="0"/>
              <a:t>-founder, getting-to-know-cool-</a:t>
            </a:r>
            <a:r>
              <a:rPr lang="en-US" dirty="0" err="1"/>
              <a:t>tshirts</a:t>
            </a:r>
            <a:r>
              <a:rPr lang="en-US" dirty="0"/>
              <a:t>, and ten-crazy-cool-</a:t>
            </a:r>
            <a:r>
              <a:rPr lang="en-US" dirty="0" err="1"/>
              <a:t>tshirts</a:t>
            </a:r>
            <a:r>
              <a:rPr lang="en-US" dirty="0"/>
              <a:t>-facts. These three campaigns has the highest percentage of the first touches. They need to invest in these three campaigns more to lead the higher percentage of the first touches.</a:t>
            </a:r>
          </a:p>
          <a:p>
            <a:endParaRPr lang="en-US" dirty="0"/>
          </a:p>
          <a:p>
            <a:r>
              <a:rPr lang="en-US" dirty="0"/>
              <a:t>-&gt; Next, if we look the total percentage of purchases, weekly-newsletter, retargeting-ad, and retargeting-campaign have the highest percentage of purchases. Thus, they need to re-invest in two of these campaigns to lead to increase purchases of the visitors.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01374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 txBox="1">
            <a:spLocks noGrp="1"/>
          </p:cNvSpPr>
          <p:nvPr>
            <p:ph type="title"/>
          </p:nvPr>
        </p:nvSpPr>
        <p:spPr>
          <a:xfrm>
            <a:off x="311700" y="1402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b="1" dirty="0">
                <a:solidFill>
                  <a:srgbClr val="295269"/>
                </a:solidFill>
                <a:latin typeface="+mj-lt"/>
              </a:rPr>
              <a:t>Example Table of Contents</a:t>
            </a:r>
            <a:endParaRPr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305" name="Shape 305"/>
          <p:cNvSpPr txBox="1"/>
          <p:nvPr/>
        </p:nvSpPr>
        <p:spPr>
          <a:xfrm>
            <a:off x="311700" y="1265275"/>
            <a:ext cx="8061300" cy="3256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457200" marR="0" lvl="0" indent="-381000" algn="l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Get familiar with CoolTShirts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What is the user journey?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  <a:p>
            <a:pPr marL="457200" marR="0" lvl="0" indent="-3810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22222"/>
              </a:buClr>
              <a:buSzPts val="2400"/>
              <a:buFont typeface="Roboto"/>
              <a:buAutoNum type="arabicPeriod"/>
            </a:pPr>
            <a:r>
              <a:rPr lang="en" sz="2400" dirty="0">
                <a:solidFill>
                  <a:srgbClr val="222222"/>
                </a:solidFill>
                <a:highlight>
                  <a:srgbClr val="FFFFFF"/>
                </a:highlight>
                <a:latin typeface="+mj-lt"/>
                <a:ea typeface="Roboto"/>
                <a:cs typeface="Roboto"/>
                <a:sym typeface="Roboto"/>
              </a:rPr>
              <a:t>Optimize the campaign budget</a:t>
            </a:r>
            <a:endParaRPr sz="2400" dirty="0">
              <a:solidFill>
                <a:srgbClr val="222222"/>
              </a:solidFill>
              <a:highlight>
                <a:srgbClr val="FFFFFF"/>
              </a:highlight>
              <a:latin typeface="+mj-lt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1. </a:t>
            </a:r>
            <a:r>
              <a:rPr lang="en-US" sz="4800" dirty="0">
                <a:solidFill>
                  <a:schemeClr val="lt1"/>
                </a:solidFill>
                <a:latin typeface="+mj-lt"/>
                <a:ea typeface="Roboto Black"/>
                <a:cs typeface="Roboto Black"/>
                <a:sym typeface="Roboto Black"/>
              </a:rPr>
              <a:t>Get familiar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800" dirty="0">
                <a:solidFill>
                  <a:schemeClr val="lt1"/>
                </a:solidFill>
                <a:latin typeface="+mj-lt"/>
                <a:ea typeface="Roboto Black"/>
                <a:cs typeface="Roboto Black"/>
                <a:sym typeface="Roboto Black"/>
              </a:rPr>
              <a:t>with the company</a:t>
            </a:r>
            <a:endParaRPr dirty="0">
              <a:latin typeface="+mj-l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Get familiar with the company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023104" y="1201325"/>
            <a:ext cx="4026896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-- 1.1 Get familiar with the company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 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count_campaign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count (distinct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count_source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campaign,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source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589097" cy="37464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How many campaigns and sources does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use and how are they related? Be sure to explain the difference between 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utm_campaign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and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utm_source</a:t>
            </a:r>
            <a:endParaRPr lang="en-US" sz="1200" dirty="0">
              <a:latin typeface="+mn-lt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200" dirty="0">
              <a:latin typeface="+mn-lt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-&gt;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use 8 campaigns and 6 sources. In case of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CoolTShirts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,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utm_campaign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identifies the specific ad or email blast (i.e., June-21-newsletter or memorial-day-sale), and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utm_source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identifies which site sent the traffic (i.e., google, newsletter, or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facebook_ad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). 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200" dirty="0">
              <a:latin typeface="+mn-lt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-&gt; Data from the right queries are on the next slide.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  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1.1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Get familiar with the company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graphicFrame>
        <p:nvGraphicFramePr>
          <p:cNvPr id="9" name="Shape 325">
            <a:extLst>
              <a:ext uri="{FF2B5EF4-FFF2-40B4-BE49-F238E27FC236}">
                <a16:creationId xmlns:a16="http://schemas.microsoft.com/office/drawing/2014/main" id="{49493882-8826-448D-9514-547E331ACA8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47673389"/>
              </p:ext>
            </p:extLst>
          </p:nvPr>
        </p:nvGraphicFramePr>
        <p:xfrm>
          <a:off x="720408" y="1196621"/>
          <a:ext cx="3102060" cy="67072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31020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 b="1" dirty="0">
                          <a:solidFill>
                            <a:srgbClr val="FFFFFF"/>
                          </a:solidFill>
                        </a:rPr>
                        <a:t>Count 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8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1" name="Shape 325">
            <a:extLst>
              <a:ext uri="{FF2B5EF4-FFF2-40B4-BE49-F238E27FC236}">
                <a16:creationId xmlns:a16="http://schemas.microsoft.com/office/drawing/2014/main" id="{0C7481FF-F1F6-41F5-88B8-ED893E4C099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477345274"/>
              </p:ext>
            </p:extLst>
          </p:nvPr>
        </p:nvGraphicFramePr>
        <p:xfrm>
          <a:off x="5140036" y="1196621"/>
          <a:ext cx="3102060" cy="670725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310206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Count 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6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graphicFrame>
        <p:nvGraphicFramePr>
          <p:cNvPr id="12" name="Shape 325">
            <a:extLst>
              <a:ext uri="{FF2B5EF4-FFF2-40B4-BE49-F238E27FC236}">
                <a16:creationId xmlns:a16="http://schemas.microsoft.com/office/drawing/2014/main" id="{9D8CBA73-B28A-4DE1-A284-AB50BAE488E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55762208"/>
              </p:ext>
            </p:extLst>
          </p:nvPr>
        </p:nvGraphicFramePr>
        <p:xfrm>
          <a:off x="720408" y="1983040"/>
          <a:ext cx="7521688" cy="301725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37608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760844">
                  <a:extLst>
                    <a:ext uri="{9D8B030D-6E8A-4147-A177-3AD203B41FA5}">
                      <a16:colId xmlns:a16="http://schemas.microsoft.com/office/drawing/2014/main" val="2055540653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79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getting-to-know-cool-</a:t>
                      </a:r>
                      <a:r>
                        <a:rPr lang="en-US" sz="1000" b="1" dirty="0" err="1">
                          <a:solidFill>
                            <a:schemeClr val="tx1"/>
                          </a:solidFill>
                        </a:rPr>
                        <a:t>tshirts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chemeClr val="tx1"/>
                          </a:solidFill>
                        </a:rPr>
                        <a:t>nytimes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99752039"/>
                  </a:ext>
                </a:extLst>
              </a:tr>
              <a:tr h="2607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weekly-newsletter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email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033417797"/>
                  </a:ext>
                </a:extLst>
              </a:tr>
              <a:tr h="22342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ten-crazy-cool-</a:t>
                      </a:r>
                      <a:r>
                        <a:rPr lang="en-US" sz="1000" b="1" dirty="0" err="1">
                          <a:solidFill>
                            <a:schemeClr val="tx1"/>
                          </a:solidFill>
                        </a:rPr>
                        <a:t>tshirts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-facts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chemeClr val="tx1"/>
                          </a:solidFill>
                        </a:rPr>
                        <a:t>buzzfeed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2192706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chemeClr val="tx1"/>
                          </a:solidFill>
                        </a:rPr>
                        <a:t>retargetting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-campaign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email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97414023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chemeClr val="tx1"/>
                          </a:solidFill>
                        </a:rPr>
                        <a:t>retargetting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-ad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 err="1">
                          <a:solidFill>
                            <a:schemeClr val="tx1"/>
                          </a:solidFill>
                        </a:rPr>
                        <a:t>facebook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42162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interview-with-cool-</a:t>
                      </a:r>
                      <a:r>
                        <a:rPr lang="en-US" sz="1000" b="1" dirty="0" err="1">
                          <a:solidFill>
                            <a:schemeClr val="tx1"/>
                          </a:solidFill>
                        </a:rPr>
                        <a:t>tshirts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-founder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medium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08598683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paid-search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google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6364385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cool-</a:t>
                      </a:r>
                      <a:r>
                        <a:rPr lang="en-US" sz="1000" b="1" dirty="0" err="1">
                          <a:solidFill>
                            <a:schemeClr val="tx1"/>
                          </a:solidFill>
                        </a:rPr>
                        <a:t>tshirts</a:t>
                      </a: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-search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chemeClr val="tx1"/>
                          </a:solidFill>
                        </a:rPr>
                        <a:t>google</a:t>
                      </a:r>
                      <a:endParaRPr sz="1000" b="1" dirty="0">
                        <a:solidFill>
                          <a:schemeClr val="tx1"/>
                        </a:solidFill>
                      </a:endParaRPr>
                    </a:p>
                  </a:txBody>
                  <a:tcPr marL="91425" marR="91425" marT="91425" marB="91425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128570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022675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1.2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Get familiar with the company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distinct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page_names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'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8330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What pages are on their website?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+mn-lt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-&gt; There are landing page, shopping cart, checkout, and purchase    pages on the website.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  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325" name="Shape 325"/>
          <p:cNvGraphicFramePr/>
          <p:nvPr>
            <p:extLst>
              <p:ext uri="{D42A27DB-BD31-4B8C-83A1-F6EECF244321}">
                <p14:modId xmlns:p14="http://schemas.microsoft.com/office/powerpoint/2010/main" val="4155394886"/>
              </p:ext>
            </p:extLst>
          </p:nvPr>
        </p:nvGraphicFramePr>
        <p:xfrm>
          <a:off x="177974" y="3189025"/>
          <a:ext cx="4920899" cy="175870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492089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Page names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1 – </a:t>
                      </a:r>
                      <a:r>
                        <a:rPr lang="en-US" sz="1000" dirty="0" err="1"/>
                        <a:t>landing_page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2 – </a:t>
                      </a:r>
                      <a:r>
                        <a:rPr lang="en-US" sz="1000" dirty="0" err="1"/>
                        <a:t>shopping_cart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3 – checkout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4 - purchase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513625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04056">
            <a:alpha val="82490"/>
          </a:srgbClr>
        </a:solidFill>
        <a:effectLst/>
      </p:bgPr>
    </p:bg>
    <p:spTree>
      <p:nvGrpSpPr>
        <p:cNvPr id="1" name="Shape 3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Shape 310"/>
          <p:cNvSpPr txBox="1"/>
          <p:nvPr/>
        </p:nvSpPr>
        <p:spPr>
          <a:xfrm>
            <a:off x="753000" y="1543050"/>
            <a:ext cx="76380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>
                <a:solidFill>
                  <a:schemeClr val="lt1"/>
                </a:solidFill>
                <a:latin typeface="Roboto Black"/>
                <a:ea typeface="Roboto Black"/>
                <a:cs typeface="Roboto Black"/>
                <a:sym typeface="Roboto Black"/>
              </a:rPr>
              <a:t>2. </a:t>
            </a:r>
            <a:r>
              <a:rPr lang="en-US" sz="4800" dirty="0">
                <a:solidFill>
                  <a:schemeClr val="lt1"/>
                </a:solidFill>
                <a:latin typeface="+mj-lt"/>
                <a:ea typeface="Roboto Black"/>
                <a:cs typeface="Roboto Black"/>
                <a:sym typeface="Roboto Black"/>
              </a:rPr>
              <a:t>What is the user journey?</a:t>
            </a:r>
            <a:endParaRPr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9025604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926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2.1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What is the user journey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5"/>
            <a:ext cx="3870900" cy="3746400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How many first touches is each campaign responsible -- for?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min(timestamp)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first_touch_at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 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ft.first_touch_at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  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  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first_touch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ft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ft.first_touch_at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ft_attr.utm_source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'Source’,     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ft_attr.utm_campaign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'Campaign',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count(*)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1,2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3 desc;</a:t>
            </a: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5"/>
            <a:ext cx="4920900" cy="1758700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How many first touches is each campaign responsible for?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+mn-lt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-&gt; Among 8 campaigns, only 4 campaigns are responsible for first touches. Specifically, interview-with-cool-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-founder has 622 touches, getting-to-know-cool-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has 612 counts, ten-crazy-cool-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-facts has 576 counts, and 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-search has 169 counts.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Roboto"/>
                <a:ea typeface="Roboto"/>
                <a:cs typeface="Roboto"/>
                <a:sym typeface="Roboto"/>
              </a:rPr>
              <a:t>    </a:t>
            </a:r>
            <a:endParaRPr sz="1200" dirty="0">
              <a:latin typeface="Roboto"/>
              <a:ea typeface="Roboto"/>
              <a:cs typeface="Roboto"/>
              <a:sym typeface="Roboto"/>
            </a:endParaRPr>
          </a:p>
        </p:txBody>
      </p:sp>
      <p:graphicFrame>
        <p:nvGraphicFramePr>
          <p:cNvPr id="7" name="Shape 325">
            <a:extLst>
              <a:ext uri="{FF2B5EF4-FFF2-40B4-BE49-F238E27FC236}">
                <a16:creationId xmlns:a16="http://schemas.microsoft.com/office/drawing/2014/main" id="{E4FE6986-8055-452F-9FA1-3F3587CEA81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76213214"/>
              </p:ext>
            </p:extLst>
          </p:nvPr>
        </p:nvGraphicFramePr>
        <p:xfrm>
          <a:off x="177975" y="3189025"/>
          <a:ext cx="4920899" cy="1758700"/>
        </p:xfrm>
        <a:graphic>
          <a:graphicData uri="http://schemas.openxmlformats.org/drawingml/2006/table">
            <a:tbl>
              <a:tblPr>
                <a:noFill/>
                <a:tableStyleId>{8628B589-4659-4227-9C68-565DD4A46BFE}</a:tableStyleId>
              </a:tblPr>
              <a:tblGrid>
                <a:gridCol w="12559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528455">
                  <a:extLst>
                    <a:ext uri="{9D8B030D-6E8A-4147-A177-3AD203B41FA5}">
                      <a16:colId xmlns:a16="http://schemas.microsoft.com/office/drawing/2014/main" val="1436231783"/>
                    </a:ext>
                  </a:extLst>
                </a:gridCol>
                <a:gridCol w="1136474">
                  <a:extLst>
                    <a:ext uri="{9D8B030D-6E8A-4147-A177-3AD203B41FA5}">
                      <a16:colId xmlns:a16="http://schemas.microsoft.com/office/drawing/2014/main" val="2206409758"/>
                    </a:ext>
                  </a:extLst>
                </a:gridCol>
              </a:tblGrid>
              <a:tr h="4168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Source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Campaign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b="1" dirty="0">
                          <a:solidFill>
                            <a:srgbClr val="FFFFFF"/>
                          </a:solidFill>
                        </a:rPr>
                        <a:t>Count(*)</a:t>
                      </a:r>
                      <a:endParaRPr sz="1000" b="1" dirty="0">
                        <a:solidFill>
                          <a:srgbClr val="FFFFFF"/>
                        </a:solidFill>
                      </a:endParaRPr>
                    </a:p>
                  </a:txBody>
                  <a:tcPr marL="91425" marR="91425" marT="91425" marB="91425">
                    <a:solidFill>
                      <a:srgbClr val="204056">
                        <a:alpha val="8249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medium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interview-with-cool-</a:t>
                      </a:r>
                      <a:r>
                        <a:rPr lang="en-US" sz="1000" dirty="0" err="1"/>
                        <a:t>tshirts</a:t>
                      </a:r>
                      <a:r>
                        <a:rPr lang="en-US" sz="1000" dirty="0"/>
                        <a:t>-founder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622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nytimes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getting-to-know-cool-</a:t>
                      </a:r>
                      <a:r>
                        <a:rPr lang="en-US" sz="1000" dirty="0" err="1"/>
                        <a:t>tshirts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612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 err="1"/>
                        <a:t>buzzfeed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ten-crazy-cool-</a:t>
                      </a:r>
                      <a:r>
                        <a:rPr lang="en-US" sz="1000" dirty="0" err="1"/>
                        <a:t>tshirts</a:t>
                      </a:r>
                      <a:r>
                        <a:rPr lang="en-US" sz="1000" dirty="0"/>
                        <a:t>-facts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576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54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google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cool-</a:t>
                      </a:r>
                      <a:r>
                        <a:rPr lang="en-US" sz="1000" dirty="0" err="1"/>
                        <a:t>tshirts</a:t>
                      </a:r>
                      <a:r>
                        <a:rPr lang="en-US" sz="1000" dirty="0"/>
                        <a:t>-search</a:t>
                      </a:r>
                      <a:endParaRPr sz="1000" dirty="0"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000" dirty="0"/>
                        <a:t>169</a:t>
                      </a:r>
                      <a:endParaRPr sz="1000" dirty="0"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36536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Shape 322"/>
          <p:cNvSpPr txBox="1"/>
          <p:nvPr/>
        </p:nvSpPr>
        <p:spPr>
          <a:xfrm>
            <a:off x="311700" y="216425"/>
            <a:ext cx="8520600" cy="83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 b="1" dirty="0">
                <a:solidFill>
                  <a:srgbClr val="295269"/>
                </a:solidFill>
                <a:latin typeface="Roboto"/>
                <a:ea typeface="Roboto"/>
                <a:cs typeface="Roboto"/>
                <a:sym typeface="Roboto"/>
              </a:rPr>
              <a:t>2.2 </a:t>
            </a:r>
            <a:r>
              <a:rPr lang="en-US" sz="2400" b="1" dirty="0">
                <a:solidFill>
                  <a:srgbClr val="295269"/>
                </a:solidFill>
                <a:latin typeface="+mj-lt"/>
                <a:ea typeface="Roboto"/>
                <a:cs typeface="Roboto"/>
                <a:sym typeface="Roboto"/>
              </a:rPr>
              <a:t>What is the user journey</a:t>
            </a:r>
            <a:endParaRPr sz="2400" b="1" dirty="0">
              <a:solidFill>
                <a:srgbClr val="295269"/>
              </a:solidFill>
              <a:latin typeface="+mj-lt"/>
              <a:ea typeface="Roboto"/>
              <a:cs typeface="Roboto"/>
              <a:sym typeface="Roboto"/>
            </a:endParaRPr>
          </a:p>
        </p:txBody>
      </p:sp>
      <p:sp>
        <p:nvSpPr>
          <p:cNvPr id="323" name="Shape 323"/>
          <p:cNvSpPr txBox="1"/>
          <p:nvPr/>
        </p:nvSpPr>
        <p:spPr>
          <a:xfrm>
            <a:off x="5179100" y="1201324"/>
            <a:ext cx="3870900" cy="3776426"/>
          </a:xfrm>
          <a:prstGeom prst="rect">
            <a:avLst/>
          </a:prstGeom>
          <a:solidFill>
            <a:srgbClr val="D9D9D9"/>
          </a:solidFill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900" dirty="0">
                <a:latin typeface="Courier New"/>
                <a:ea typeface="Courier New"/>
                <a:cs typeface="Courier New"/>
                <a:sym typeface="Courier New"/>
              </a:rPr>
              <a:t>-- You can put your query here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with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max(timestamp) as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last_touch_at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group by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as(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pv.utm_campaign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last_touch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join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page_visits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on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lt.user_id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pv.user_id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	and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lt.last_touch_at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=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pv.timestamp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select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ft_attr.utm_source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'Source',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	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ft_attr.utm_campaign</a:t>
            </a: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as 'Campaign',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       	count(*)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from </a:t>
            </a:r>
            <a:r>
              <a:rPr lang="en-US" sz="900" dirty="0" err="1">
                <a:latin typeface="Courier New"/>
                <a:ea typeface="Courier New"/>
                <a:cs typeface="Courier New"/>
                <a:sym typeface="Courier New"/>
              </a:rPr>
              <a:t>ft_attr</a:t>
            </a:r>
            <a:endParaRPr lang="en-US" sz="900" dirty="0">
              <a:latin typeface="Courier New"/>
              <a:ea typeface="Courier New"/>
              <a:cs typeface="Courier New"/>
              <a:sym typeface="Courier New"/>
            </a:endParaRP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group by 1,2</a:t>
            </a:r>
          </a:p>
          <a:p>
            <a:pPr lvl="0">
              <a:buClr>
                <a:schemeClr val="dk1"/>
              </a:buClr>
              <a:buSzPts val="1100"/>
            </a:pPr>
            <a:r>
              <a:rPr lang="en-US" sz="900" dirty="0">
                <a:latin typeface="Courier New"/>
                <a:ea typeface="Courier New"/>
                <a:cs typeface="Courier New"/>
                <a:sym typeface="Courier New"/>
              </a:rPr>
              <a:t>order by 3 desc;</a:t>
            </a:r>
            <a:endParaRPr sz="900" dirty="0">
              <a:latin typeface="Courier New"/>
              <a:ea typeface="Courier New"/>
              <a:cs typeface="Courier New"/>
              <a:sym typeface="Courier New"/>
            </a:endParaRPr>
          </a:p>
        </p:txBody>
      </p:sp>
      <p:sp>
        <p:nvSpPr>
          <p:cNvPr id="324" name="Shape 324"/>
          <p:cNvSpPr txBox="1"/>
          <p:nvPr/>
        </p:nvSpPr>
        <p:spPr>
          <a:xfrm>
            <a:off x="177975" y="1201324"/>
            <a:ext cx="4920900" cy="3725751"/>
          </a:xfrm>
          <a:prstGeom prst="rect">
            <a:avLst/>
          </a:prstGeom>
          <a:noFill/>
          <a:ln w="9525" cap="flat" cmpd="sng">
            <a:solidFill>
              <a:srgbClr val="B7B7B7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How many last touches is each campaign responsible for?</a:t>
            </a:r>
          </a:p>
          <a:p>
            <a:pPr marL="171450" lvl="0" indent="-171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 panose="020B0604020202020204" pitchFamily="34" charset="0"/>
              <a:buChar char="•"/>
            </a:pPr>
            <a:endParaRPr lang="en-US" sz="1200" dirty="0">
              <a:latin typeface="+mn-lt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-&gt; Weekly-newsletter of email has 447 counts,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retargetting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-ad of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facebook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has 443 counts, retargeting-campaign of email has 245 counts, getting-to-know-cool-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of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nytimes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has 232 counts, ten-crazy-cool-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-facts of 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buzzfeed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 has 190 counts, interview-with-cool-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-founder of medium has 184 counts, paid-search of google has 178 counts, and 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-search of google has 60 counts.</a:t>
            </a: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sz="1200" dirty="0">
              <a:latin typeface="+mn-lt"/>
              <a:ea typeface="Roboto"/>
              <a:cs typeface="Roboto"/>
              <a:sym typeface="Roboto"/>
            </a:endParaRPr>
          </a:p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-&gt; According to the table, weekly-newsletter campaign of email has the highest number of counts, and cool-</a:t>
            </a:r>
            <a:r>
              <a:rPr lang="en-US" sz="1200" dirty="0" err="1">
                <a:latin typeface="+mn-lt"/>
                <a:ea typeface="Roboto"/>
                <a:cs typeface="Roboto"/>
                <a:sym typeface="Roboto"/>
              </a:rPr>
              <a:t>tshirts</a:t>
            </a:r>
            <a:r>
              <a:rPr lang="en-US" sz="1200" dirty="0">
                <a:latin typeface="+mn-lt"/>
                <a:ea typeface="Roboto"/>
                <a:cs typeface="Roboto"/>
                <a:sym typeface="Roboto"/>
              </a:rPr>
              <a:t>-search has the lowest number of counts.</a:t>
            </a:r>
            <a:endParaRPr sz="1200" dirty="0">
              <a:latin typeface="+mn-lt"/>
              <a:ea typeface="Roboto"/>
              <a:cs typeface="Roboto"/>
              <a:sym typeface="Roboto"/>
            </a:endParaRPr>
          </a:p>
        </p:txBody>
      </p:sp>
    </p:spTree>
    <p:extLst>
      <p:ext uri="{BB962C8B-B14F-4D97-AF65-F5344CB8AC3E}">
        <p14:creationId xmlns:p14="http://schemas.microsoft.com/office/powerpoint/2010/main" val="4023801181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293</TotalTime>
  <Words>1096</Words>
  <Application>Microsoft Office PowerPoint</Application>
  <PresentationFormat>화면 슬라이드 쇼(16:9)</PresentationFormat>
  <Paragraphs>320</Paragraphs>
  <Slides>17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17</vt:i4>
      </vt:variant>
    </vt:vector>
  </HeadingPairs>
  <TitlesOfParts>
    <vt:vector size="26" baseType="lpstr">
      <vt:lpstr>Roboto</vt:lpstr>
      <vt:lpstr>Courier New</vt:lpstr>
      <vt:lpstr>Roboto Thin</vt:lpstr>
      <vt:lpstr>Arial</vt:lpstr>
      <vt:lpstr>Dosis</vt:lpstr>
      <vt:lpstr>Roboto Black</vt:lpstr>
      <vt:lpstr>Simple Light</vt:lpstr>
      <vt:lpstr>Simple Light</vt:lpstr>
      <vt:lpstr>Simple Light</vt:lpstr>
      <vt:lpstr>PowerPoint 프레젠테이션</vt:lpstr>
      <vt:lpstr>Example Table of Contents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cp:lastModifiedBy>hwngprince@gmail.com</cp:lastModifiedBy>
  <cp:revision>29</cp:revision>
  <dcterms:modified xsi:type="dcterms:W3CDTF">2018-06-15T23:32:27Z</dcterms:modified>
</cp:coreProperties>
</file>